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42_1C2E7EDA.xml" ContentType="application/vnd.ms-powerpoint.comments+xml"/>
  <Override PartName="/ppt/comments/modernComment_143_A98B7211.xml" ContentType="application/vnd.ms-powerpoint.comments+xml"/>
  <Override PartName="/ppt/comments/modernComment_125_0.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1"/>
  </p:notesMasterIdLst>
  <p:sldIdLst>
    <p:sldId id="304" r:id="rId2"/>
    <p:sldId id="277" r:id="rId3"/>
    <p:sldId id="280" r:id="rId4"/>
    <p:sldId id="320" r:id="rId5"/>
    <p:sldId id="307" r:id="rId6"/>
    <p:sldId id="299" r:id="rId7"/>
    <p:sldId id="331" r:id="rId8"/>
    <p:sldId id="328" r:id="rId9"/>
    <p:sldId id="324" r:id="rId10"/>
    <p:sldId id="297" r:id="rId11"/>
    <p:sldId id="322" r:id="rId12"/>
    <p:sldId id="323" r:id="rId13"/>
    <p:sldId id="293" r:id="rId14"/>
    <p:sldId id="261" r:id="rId15"/>
    <p:sldId id="262" r:id="rId16"/>
    <p:sldId id="281" r:id="rId17"/>
    <p:sldId id="329" r:id="rId18"/>
    <p:sldId id="287" r:id="rId19"/>
    <p:sldId id="332" r:id="rId20"/>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8EF4B8-4956-8AC4-5111-BEDEDFB63672}" name="Stratton, Kyle (MNR)" initials="SK(" userId="S::Kyle.Stratton@ontario.ca::a189c477-b60f-4933-b9d0-1bd3f414bb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03" autoAdjust="0"/>
    <p:restoredTop sz="93939" autoAdjust="0"/>
  </p:normalViewPr>
  <p:slideViewPr>
    <p:cSldViewPr>
      <p:cViewPr varScale="1">
        <p:scale>
          <a:sx n="80" d="100"/>
          <a:sy n="80" d="100"/>
        </p:scale>
        <p:origin x="1704" y="6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modernComment_125_0.xml><?xml version="1.0" encoding="utf-8"?>
<p188:cmLst xmlns:a="http://schemas.openxmlformats.org/drawingml/2006/main" xmlns:r="http://schemas.openxmlformats.org/officeDocument/2006/relationships" xmlns:p188="http://schemas.microsoft.com/office/powerpoint/2018/8/main">
  <p188:cm id="{7E195801-B765-4735-A65A-644788B0D74E}" authorId="{A48EF4B8-4956-8AC4-5111-BEDEDFB63672}" created="2024-09-10T19:23:54.788">
    <ac:deMkLst xmlns:ac="http://schemas.microsoft.com/office/drawing/2013/main/command">
      <pc:docMk xmlns:pc="http://schemas.microsoft.com/office/powerpoint/2013/main/command"/>
      <pc:sldMk xmlns:pc="http://schemas.microsoft.com/office/powerpoint/2013/main/command" cId="0" sldId="293"/>
      <ac:picMk id="7" creationId="{08AFD70C-D27C-0285-92E5-801EBD55626D}"/>
    </ac:deMkLst>
    <p188:txBody>
      <a:bodyPr/>
      <a:lstStyle/>
      <a:p>
        <a:r>
          <a:rPr lang="en-CA"/>
          <a:t>MacKenzie River is grouped with Black/Nipigon Bays</a:t>
        </a:r>
      </a:p>
    </p188:txBody>
  </p188:cm>
</p188:cmLst>
</file>

<file path=ppt/comments/modernComment_142_1C2E7EDA.xml><?xml version="1.0" encoding="utf-8"?>
<p188:cmLst xmlns:a="http://schemas.openxmlformats.org/drawingml/2006/main" xmlns:r="http://schemas.openxmlformats.org/officeDocument/2006/relationships" xmlns:p188="http://schemas.microsoft.com/office/powerpoint/2018/8/main">
  <p188:cm id="{C5A54D4B-C6E8-4E5E-A85E-254075493179}" authorId="{A48EF4B8-4956-8AC4-5111-BEDEDFB63672}" created="2024-09-10T19:22:45.891">
    <ac:deMkLst xmlns:ac="http://schemas.microsoft.com/office/drawing/2013/main/command">
      <pc:docMk xmlns:pc="http://schemas.microsoft.com/office/powerpoint/2013/main/command"/>
      <pc:sldMk xmlns:pc="http://schemas.microsoft.com/office/powerpoint/2013/main/command" cId="472809178" sldId="322"/>
      <ac:picMk id="6" creationId="{FD8015B8-E911-FACB-FB20-CE8A10EF1213}"/>
    </ac:deMkLst>
    <p188:txBody>
      <a:bodyPr/>
      <a:lstStyle/>
      <a:p>
        <a:r>
          <a:rPr lang="en-CA"/>
          <a:t>MacKenzie River is grouped with Black Bay and Nipigon tributaries</a:t>
        </a:r>
      </a:p>
    </p188:txBody>
  </p188:cm>
</p188:cmLst>
</file>

<file path=ppt/comments/modernComment_143_A98B7211.xml><?xml version="1.0" encoding="utf-8"?>
<p188:cmLst xmlns:a="http://schemas.openxmlformats.org/drawingml/2006/main" xmlns:r="http://schemas.openxmlformats.org/officeDocument/2006/relationships" xmlns:p188="http://schemas.microsoft.com/office/powerpoint/2018/8/main">
  <p188:cm id="{65885999-55AB-4630-9CBC-1B5EBAB24953}" authorId="{A48EF4B8-4956-8AC4-5111-BEDEDFB63672}" created="2024-09-10T19:23:38.210">
    <ac:deMkLst xmlns:ac="http://schemas.microsoft.com/office/drawing/2013/main/command">
      <pc:docMk xmlns:pc="http://schemas.microsoft.com/office/powerpoint/2013/main/command"/>
      <pc:sldMk xmlns:pc="http://schemas.microsoft.com/office/powerpoint/2013/main/command" cId="2844488209" sldId="323"/>
      <ac:picMk id="5" creationId="{D1CE0D7C-F549-3773-FEC9-3A80A1687542}"/>
    </ac:deMkLst>
    <p188:txBody>
      <a:bodyPr/>
      <a:lstStyle/>
      <a:p>
        <a:r>
          <a:rPr lang="en-CA"/>
          <a:t>MacKenzie River is grouped with Black/Nipigon Bays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2026-08-12</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6</a:t>
            </a:fld>
            <a:endParaRPr lang="en-CA" dirty="0"/>
          </a:p>
        </p:txBody>
      </p:sp>
    </p:spTree>
    <p:extLst>
      <p:ext uri="{BB962C8B-B14F-4D97-AF65-F5344CB8AC3E}">
        <p14:creationId xmlns:p14="http://schemas.microsoft.com/office/powerpoint/2010/main" val="430599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15</a:t>
            </a:fld>
            <a:endParaRPr lang="en-CA" dirty="0"/>
          </a:p>
        </p:txBody>
      </p:sp>
    </p:spTree>
    <p:extLst>
      <p:ext uri="{BB962C8B-B14F-4D97-AF65-F5344CB8AC3E}">
        <p14:creationId xmlns:p14="http://schemas.microsoft.com/office/powerpoint/2010/main" val="798591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18</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microsoft.com/office/2018/10/relationships/comments" Target="../comments/modernComment_142_1C2E7EDA.xml"/><Relationship Id="rId1" Type="http://schemas.openxmlformats.org/officeDocument/2006/relationships/slideLayout" Target="../slideLayouts/slideLayout4.xml"/><Relationship Id="rId5" Type="http://schemas.openxmlformats.org/officeDocument/2006/relationships/image" Target="../media/image11.emf"/><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microsoft.com/office/2018/10/relationships/comments" Target="../comments/modernComment_143_A98B7211.xml"/><Relationship Id="rId1" Type="http://schemas.openxmlformats.org/officeDocument/2006/relationships/slideLayout" Target="../slideLayouts/slideLayout4.xml"/><Relationship Id="rId5" Type="http://schemas.openxmlformats.org/officeDocument/2006/relationships/image" Target="../media/image14.emf"/><Relationship Id="rId4" Type="http://schemas.openxmlformats.org/officeDocument/2006/relationships/image" Target="../media/image13.emf"/></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microsoft.com/office/2018/10/relationships/comments" Target="../comments/modernComment_125_0.xml"/><Relationship Id="rId1" Type="http://schemas.openxmlformats.org/officeDocument/2006/relationships/slideLayout" Target="../slideLayouts/slideLayout7.xml"/><Relationship Id="rId5" Type="http://schemas.openxmlformats.org/officeDocument/2006/relationships/image" Target="../media/image17.emf"/><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dirty="0">
                <a:solidFill>
                  <a:schemeClr val="accent1">
                    <a:lumMod val="50000"/>
                  </a:schemeClr>
                </a:solidFill>
                <a:latin typeface="Arial" panose="020B0604020202020204" pitchFamily="34" charset="0"/>
                <a:cs typeface="Arial" panose="020B0604020202020204" pitchFamily="34" charset="0"/>
              </a:rPr>
            </a:br>
            <a:r>
              <a:rPr lang="en-CA" sz="2700" b="1" dirty="0">
                <a:solidFill>
                  <a:schemeClr val="accent1">
                    <a:lumMod val="50000"/>
                  </a:schemeClr>
                </a:solidFill>
                <a:latin typeface="Arial" panose="020B0604020202020204" pitchFamily="34" charset="0"/>
                <a:cs typeface="Arial" panose="020B0604020202020204" pitchFamily="34" charset="0"/>
              </a:rPr>
              <a:t>2026</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9768" y="5926801"/>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31840" y="5877272"/>
            <a:ext cx="2592288" cy="584775"/>
          </a:xfrm>
          <a:prstGeom prst="rect">
            <a:avLst/>
          </a:prstGeom>
        </p:spPr>
        <p:txBody>
          <a:bodyPr wrap="square">
            <a:spAutoFit/>
          </a:bodyPr>
          <a:lstStyle/>
          <a:p>
            <a:pPr algn="ctr"/>
            <a:r>
              <a:rPr lang="en-CA" sz="1600" b="1" dirty="0"/>
              <a:t>By: Jon George and</a:t>
            </a:r>
          </a:p>
          <a:p>
            <a:pPr algn="ctr"/>
            <a:r>
              <a:rPr lang="en-CA" sz="1600" b="1" dirty="0"/>
              <a:t>     Kyle Stratton </a:t>
            </a:r>
          </a:p>
        </p:txBody>
      </p:sp>
      <p:pic>
        <p:nvPicPr>
          <p:cNvPr id="4" name="Picture 3">
            <a:extLst>
              <a:ext uri="{FF2B5EF4-FFF2-40B4-BE49-F238E27FC236}">
                <a16:creationId xmlns:a16="http://schemas.microsoft.com/office/drawing/2014/main" id="{3B395724-D4BF-1A69-F500-E529C814019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600" y="1484785"/>
            <a:ext cx="7272808" cy="43204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28CE4F-6AA2-94FA-16BC-94AB2D3DCA59}"/>
              </a:ext>
            </a:extLst>
          </p:cNvPr>
          <p:cNvPicPr>
            <a:picLocks noChangeAspect="1"/>
          </p:cNvPicPr>
          <p:nvPr/>
        </p:nvPicPr>
        <p:blipFill>
          <a:blip r:embed="rId2" cstate="print"/>
          <a:srcRect/>
          <a:stretch>
            <a:fillRect/>
          </a:stretch>
        </p:blipFill>
        <p:spPr bwMode="auto">
          <a:xfrm>
            <a:off x="1043608" y="548680"/>
            <a:ext cx="7200799" cy="576064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60B71-237C-47C6-8BEE-B9FB3616D3D3}"/>
              </a:ext>
            </a:extLst>
          </p:cNvPr>
          <p:cNvSpPr>
            <a:spLocks noGrp="1"/>
          </p:cNvSpPr>
          <p:nvPr>
            <p:ph type="title"/>
          </p:nvPr>
        </p:nvSpPr>
        <p:spPr>
          <a:xfrm>
            <a:off x="457200" y="18606"/>
            <a:ext cx="8229600" cy="1143000"/>
          </a:xfrm>
        </p:spPr>
        <p:txBody>
          <a:bodyPr/>
          <a:lstStyle/>
          <a:p>
            <a:r>
              <a:rPr lang="en-CA" b="1" dirty="0">
                <a:solidFill>
                  <a:srgbClr val="FF0000"/>
                </a:solidFill>
              </a:rPr>
              <a:t>Smolting History </a:t>
            </a:r>
          </a:p>
        </p:txBody>
      </p:sp>
      <p:sp>
        <p:nvSpPr>
          <p:cNvPr id="3" name="Text Placeholder 2">
            <a:extLst>
              <a:ext uri="{FF2B5EF4-FFF2-40B4-BE49-F238E27FC236}">
                <a16:creationId xmlns:a16="http://schemas.microsoft.com/office/drawing/2014/main" id="{A5C6D338-E845-4522-A0E3-F898E13B7650}"/>
              </a:ext>
            </a:extLst>
          </p:cNvPr>
          <p:cNvSpPr>
            <a:spLocks noGrp="1"/>
          </p:cNvSpPr>
          <p:nvPr>
            <p:ph type="body" sz="half" idx="4294967295"/>
          </p:nvPr>
        </p:nvSpPr>
        <p:spPr>
          <a:xfrm>
            <a:off x="107637" y="4868374"/>
            <a:ext cx="4824536" cy="3661867"/>
          </a:xfrm>
        </p:spPr>
        <p:txBody>
          <a:bodyPr>
            <a:normAutofit/>
          </a:bodyPr>
          <a:lstStyle/>
          <a:p>
            <a:r>
              <a:rPr lang="en-CA" sz="1800" b="1" dirty="0"/>
              <a:t>Steelhead reside in their home spawning stream for one to three years before migrating (smolting) to Lake Superior. At age one year the young steelhead are approximately 8 cm. in length, 16 cm at age two years and 24 cm. at age three years</a:t>
            </a:r>
          </a:p>
        </p:txBody>
      </p:sp>
      <p:pic>
        <p:nvPicPr>
          <p:cNvPr id="2052" name="Picture 4" descr="Image result for juvenile steelhead trout">
            <a:extLst>
              <a:ext uri="{FF2B5EF4-FFF2-40B4-BE49-F238E27FC236}">
                <a16:creationId xmlns:a16="http://schemas.microsoft.com/office/drawing/2014/main" id="{24CC74FA-3CF7-4DF8-80C2-2AD10E5DD2B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8064" y="4813782"/>
            <a:ext cx="3538736" cy="1868131"/>
          </a:xfrm>
          <a:prstGeom prst="rect">
            <a:avLst/>
          </a:prstGeom>
          <a:noFill/>
          <a:extLst>
            <a:ext uri="{909E8E84-426E-40DD-AFC4-6F175D3DCCD1}">
              <a14:hiddenFill xmlns:a14="http://schemas.microsoft.com/office/drawing/2010/main">
                <a:solidFill>
                  <a:srgbClr val="FFFFFF"/>
                </a:solidFill>
              </a14:hiddenFill>
            </a:ext>
          </a:extLst>
        </p:spPr>
      </p:pic>
      <p:pic>
        <p:nvPicPr>
          <p:cNvPr id="10" name="Content Placeholder 9">
            <a:extLst>
              <a:ext uri="{FF2B5EF4-FFF2-40B4-BE49-F238E27FC236}">
                <a16:creationId xmlns:a16="http://schemas.microsoft.com/office/drawing/2014/main" id="{6FF24034-9659-0B1A-BF93-7097CEC4EA68}"/>
              </a:ext>
            </a:extLst>
          </p:cNvPr>
          <p:cNvPicPr>
            <a:picLocks noGrp="1" noChangeAspect="1"/>
          </p:cNvPicPr>
          <p:nvPr>
            <p:ph sz="half" idx="2"/>
          </p:nvPr>
        </p:nvPicPr>
        <p:blipFill>
          <a:blip r:embed="rId4" cstate="print"/>
          <a:srcRect/>
          <a:stretch>
            <a:fillRect/>
          </a:stretch>
        </p:blipFill>
        <p:spPr bwMode="auto">
          <a:xfrm>
            <a:off x="4650482" y="1786905"/>
            <a:ext cx="4038600" cy="2873044"/>
          </a:xfrm>
          <a:prstGeom prst="rect">
            <a:avLst/>
          </a:prstGeom>
          <a:noFill/>
          <a:ln w="9525">
            <a:noFill/>
            <a:miter lim="800000"/>
            <a:headEnd/>
            <a:tailEnd/>
          </a:ln>
        </p:spPr>
      </p:pic>
      <p:pic>
        <p:nvPicPr>
          <p:cNvPr id="7" name="Content Placeholder 6">
            <a:extLst>
              <a:ext uri="{FF2B5EF4-FFF2-40B4-BE49-F238E27FC236}">
                <a16:creationId xmlns:a16="http://schemas.microsoft.com/office/drawing/2014/main" id="{C5FB2C85-21FB-213A-5733-BF88B063B5CD}"/>
              </a:ext>
            </a:extLst>
          </p:cNvPr>
          <p:cNvPicPr>
            <a:picLocks noGrp="1" noChangeAspect="1"/>
          </p:cNvPicPr>
          <p:nvPr>
            <p:ph sz="half" idx="1"/>
          </p:nvPr>
        </p:nvPicPr>
        <p:blipFill>
          <a:blip r:embed="rId5" cstate="print"/>
          <a:srcRect/>
          <a:stretch>
            <a:fillRect/>
          </a:stretch>
        </p:blipFill>
        <p:spPr bwMode="auto">
          <a:xfrm>
            <a:off x="533425" y="1802532"/>
            <a:ext cx="4038600" cy="2887133"/>
          </a:xfrm>
          <a:prstGeom prst="rect">
            <a:avLst/>
          </a:prstGeom>
          <a:noFill/>
          <a:ln w="9525">
            <a:noFill/>
            <a:miter lim="800000"/>
            <a:headEnd/>
            <a:tailEnd/>
          </a:ln>
        </p:spPr>
      </p:pic>
    </p:spTree>
    <p:extLst>
      <p:ext uri="{BB962C8B-B14F-4D97-AF65-F5344CB8AC3E}">
        <p14:creationId xmlns:p14="http://schemas.microsoft.com/office/powerpoint/2010/main" val="472809178"/>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6BD63-EC29-4116-952F-3173EEA35E8D}"/>
              </a:ext>
            </a:extLst>
          </p:cNvPr>
          <p:cNvSpPr>
            <a:spLocks noGrp="1"/>
          </p:cNvSpPr>
          <p:nvPr>
            <p:ph type="title"/>
          </p:nvPr>
        </p:nvSpPr>
        <p:spPr/>
        <p:txBody>
          <a:bodyPr/>
          <a:lstStyle/>
          <a:p>
            <a:r>
              <a:rPr lang="en-CA" b="1" dirty="0">
                <a:solidFill>
                  <a:srgbClr val="FF0000"/>
                </a:solidFill>
              </a:rPr>
              <a:t>Age at First Spawn (Maturity)</a:t>
            </a:r>
          </a:p>
        </p:txBody>
      </p:sp>
      <p:sp>
        <p:nvSpPr>
          <p:cNvPr id="3" name="Text Placeholder 2">
            <a:extLst>
              <a:ext uri="{FF2B5EF4-FFF2-40B4-BE49-F238E27FC236}">
                <a16:creationId xmlns:a16="http://schemas.microsoft.com/office/drawing/2014/main" id="{8BD133CF-6E6E-4E07-BD3E-24B00152FAC9}"/>
              </a:ext>
            </a:extLst>
          </p:cNvPr>
          <p:cNvSpPr>
            <a:spLocks noGrp="1"/>
          </p:cNvSpPr>
          <p:nvPr>
            <p:ph sz="half" idx="2"/>
          </p:nvPr>
        </p:nvSpPr>
        <p:spPr>
          <a:xfrm>
            <a:off x="66309" y="4443799"/>
            <a:ext cx="5400600" cy="2124143"/>
          </a:xfrm>
        </p:spPr>
        <p:txBody>
          <a:bodyPr>
            <a:normAutofit/>
          </a:bodyPr>
          <a:lstStyle/>
          <a:p>
            <a:r>
              <a:rPr lang="en-CA" sz="1800" b="1" dirty="0"/>
              <a:t>At maturity males spend one to three years in Lake Superior and range in size from 30 to 60 cm. Females are generally a year older and spend two to four years in the lake environment and range from 48 to 65 cm.</a:t>
            </a:r>
          </a:p>
          <a:p>
            <a:r>
              <a:rPr lang="en-CA" sz="1800" b="1" dirty="0"/>
              <a:t>Spawning steelhead have a strong homing instinct to the stream in which they were born.</a:t>
            </a:r>
          </a:p>
        </p:txBody>
      </p:sp>
      <p:pic>
        <p:nvPicPr>
          <p:cNvPr id="2050" name="Picture 2" descr="How to Fish for Rainbow Trout in a Lake - My Fishing Tools">
            <a:extLst>
              <a:ext uri="{FF2B5EF4-FFF2-40B4-BE49-F238E27FC236}">
                <a16:creationId xmlns:a16="http://schemas.microsoft.com/office/drawing/2014/main" id="{9FFF40B5-9241-4871-976D-4F7D40A9F32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80112" y="4595018"/>
            <a:ext cx="3312368" cy="21241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D540BAA-FFB8-92B1-B7EA-C7FA173BE602}"/>
              </a:ext>
            </a:extLst>
          </p:cNvPr>
          <p:cNvPicPr>
            <a:picLocks noChangeAspect="1"/>
          </p:cNvPicPr>
          <p:nvPr/>
        </p:nvPicPr>
        <p:blipFill>
          <a:blip r:embed="rId4" cstate="print"/>
          <a:srcRect/>
          <a:stretch>
            <a:fillRect/>
          </a:stretch>
        </p:blipFill>
        <p:spPr bwMode="auto">
          <a:xfrm>
            <a:off x="4067944" y="1390799"/>
            <a:ext cx="5943600" cy="2928620"/>
          </a:xfrm>
          <a:prstGeom prst="rect">
            <a:avLst/>
          </a:prstGeom>
          <a:noFill/>
          <a:ln w="9525">
            <a:noFill/>
            <a:miter lim="800000"/>
            <a:headEnd/>
            <a:tailEnd/>
          </a:ln>
        </p:spPr>
      </p:pic>
      <p:pic>
        <p:nvPicPr>
          <p:cNvPr id="4" name="Picture 3">
            <a:extLst>
              <a:ext uri="{FF2B5EF4-FFF2-40B4-BE49-F238E27FC236}">
                <a16:creationId xmlns:a16="http://schemas.microsoft.com/office/drawing/2014/main" id="{3CB60323-43F4-4DC3-11EE-93B353C0BF96}"/>
              </a:ext>
            </a:extLst>
          </p:cNvPr>
          <p:cNvPicPr>
            <a:picLocks noChangeAspect="1"/>
          </p:cNvPicPr>
          <p:nvPr/>
        </p:nvPicPr>
        <p:blipFill>
          <a:blip r:embed="rId5" cstate="print"/>
          <a:srcRect/>
          <a:stretch>
            <a:fillRect/>
          </a:stretch>
        </p:blipFill>
        <p:spPr bwMode="auto">
          <a:xfrm>
            <a:off x="38100" y="1390799"/>
            <a:ext cx="4533900" cy="2928620"/>
          </a:xfrm>
          <a:prstGeom prst="rect">
            <a:avLst/>
          </a:prstGeom>
          <a:noFill/>
          <a:ln w="9525">
            <a:noFill/>
            <a:miter lim="800000"/>
            <a:headEnd/>
            <a:tailEnd/>
          </a:ln>
        </p:spPr>
      </p:pic>
    </p:spTree>
    <p:extLst>
      <p:ext uri="{BB962C8B-B14F-4D97-AF65-F5344CB8AC3E}">
        <p14:creationId xmlns:p14="http://schemas.microsoft.com/office/powerpoint/2010/main" val="2844488209"/>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      Repeat Spawners</a:t>
            </a:r>
          </a:p>
        </p:txBody>
      </p:sp>
      <p:sp>
        <p:nvSpPr>
          <p:cNvPr id="6" name="TextBox 5"/>
          <p:cNvSpPr txBox="1"/>
          <p:nvPr/>
        </p:nvSpPr>
        <p:spPr>
          <a:xfrm>
            <a:off x="56322" y="4496392"/>
            <a:ext cx="4968552" cy="2062103"/>
          </a:xfrm>
          <a:prstGeom prst="rect">
            <a:avLst/>
          </a:prstGeom>
          <a:noFill/>
        </p:spPr>
        <p:txBody>
          <a:bodyPr wrap="square" rtlCol="0">
            <a:spAutoFit/>
          </a:bodyPr>
          <a:lstStyle/>
          <a:p>
            <a:r>
              <a:rPr lang="en-CA" sz="1600" b="1" dirty="0"/>
              <a:t>Steelhead can repeat spawn in multiple years, some in as many as nine consecutive spawning migrations. Natural mortality each year is around 30%.</a:t>
            </a:r>
          </a:p>
          <a:p>
            <a:r>
              <a:rPr lang="en-CA" sz="1600" b="1" dirty="0"/>
              <a:t>A healthy adult Steelhead population:</a:t>
            </a:r>
          </a:p>
          <a:p>
            <a:r>
              <a:rPr lang="en-CA" sz="1600" b="1" dirty="0"/>
              <a:t>55% repeat spawners = 45% total annual mortality (30% natural mortality, 15% fishing mortality or harvest)</a:t>
            </a:r>
          </a:p>
        </p:txBody>
      </p:sp>
      <p:pic>
        <p:nvPicPr>
          <p:cNvPr id="3" name="Picture 2">
            <a:extLst>
              <a:ext uri="{FF2B5EF4-FFF2-40B4-BE49-F238E27FC236}">
                <a16:creationId xmlns:a16="http://schemas.microsoft.com/office/drawing/2014/main" id="{FB3B178C-8B0D-4635-8EFE-35D0EA69F9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92080" y="4589478"/>
            <a:ext cx="3600400" cy="2062104"/>
          </a:xfrm>
          <a:prstGeom prst="rect">
            <a:avLst/>
          </a:prstGeom>
        </p:spPr>
      </p:pic>
      <p:pic>
        <p:nvPicPr>
          <p:cNvPr id="7" name="Picture 6">
            <a:extLst>
              <a:ext uri="{FF2B5EF4-FFF2-40B4-BE49-F238E27FC236}">
                <a16:creationId xmlns:a16="http://schemas.microsoft.com/office/drawing/2014/main" id="{C085C0B5-B3D9-3928-86FF-3AFE8A7FD16E}"/>
              </a:ext>
            </a:extLst>
          </p:cNvPr>
          <p:cNvPicPr>
            <a:picLocks noChangeAspect="1"/>
          </p:cNvPicPr>
          <p:nvPr/>
        </p:nvPicPr>
        <p:blipFill>
          <a:blip r:embed="rId4" cstate="print"/>
          <a:srcRect/>
          <a:stretch>
            <a:fillRect/>
          </a:stretch>
        </p:blipFill>
        <p:spPr bwMode="auto">
          <a:xfrm>
            <a:off x="4644008" y="1286468"/>
            <a:ext cx="4552950" cy="3109408"/>
          </a:xfrm>
          <a:prstGeom prst="rect">
            <a:avLst/>
          </a:prstGeom>
          <a:noFill/>
          <a:ln w="9525">
            <a:noFill/>
            <a:miter lim="800000"/>
            <a:headEnd/>
            <a:tailEnd/>
          </a:ln>
        </p:spPr>
      </p:pic>
      <p:pic>
        <p:nvPicPr>
          <p:cNvPr id="2" name="Picture 1">
            <a:extLst>
              <a:ext uri="{FF2B5EF4-FFF2-40B4-BE49-F238E27FC236}">
                <a16:creationId xmlns:a16="http://schemas.microsoft.com/office/drawing/2014/main" id="{F117A3D3-D5A8-3B09-4CA6-0A80A6042BB8}"/>
              </a:ext>
            </a:extLst>
          </p:cNvPr>
          <p:cNvPicPr>
            <a:picLocks noChangeAspect="1"/>
          </p:cNvPicPr>
          <p:nvPr/>
        </p:nvPicPr>
        <p:blipFill>
          <a:blip r:embed="rId5" cstate="print"/>
          <a:srcRect/>
          <a:stretch>
            <a:fillRect/>
          </a:stretch>
        </p:blipFill>
        <p:spPr bwMode="auto">
          <a:xfrm>
            <a:off x="251520" y="1286095"/>
            <a:ext cx="4392488" cy="3109408"/>
          </a:xfrm>
          <a:prstGeom prst="rect">
            <a:avLst/>
          </a:prstGeom>
          <a:noFill/>
          <a:ln w="9525">
            <a:noFill/>
            <a:miter lim="800000"/>
            <a:headEnd/>
            <a:tailEnd/>
          </a:ln>
        </p:spPr>
      </p:pic>
    </p:spTree>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92500" lnSpcReduction="20000"/>
          </a:bodyPr>
          <a:lstStyle/>
          <a:p>
            <a:pPr marL="457200" indent="-457200" eaLnBrk="1" hangingPunct="1">
              <a:lnSpc>
                <a:spcPct val="80000"/>
              </a:lnSpc>
              <a:buFontTx/>
              <a:buNone/>
            </a:pPr>
            <a:r>
              <a:rPr lang="en-CA" sz="1400" b="1" dirty="0"/>
              <a:t>    </a:t>
            </a:r>
            <a:r>
              <a:rPr lang="en-CA" sz="1600" b="1" dirty="0"/>
              <a:t>    </a:t>
            </a:r>
            <a:r>
              <a:rPr lang="en-CA" sz="1600" b="1" dirty="0">
                <a:solidFill>
                  <a:srgbClr val="FF0000"/>
                </a:solidFill>
              </a:rPr>
              <a:t>Figure A</a:t>
            </a:r>
          </a:p>
          <a:p>
            <a:pPr marL="457200" indent="-457200" eaLnBrk="1" hangingPunct="1">
              <a:lnSpc>
                <a:spcPct val="80000"/>
              </a:lnSpc>
              <a:buFontTx/>
              <a:buNone/>
            </a:pPr>
            <a:r>
              <a:rPr lang="en-CA" sz="1600" b="1" dirty="0">
                <a:solidFill>
                  <a:srgbClr val="FF0000"/>
                </a:solidFill>
              </a:rPr>
              <a:t>        </a:t>
            </a:r>
          </a:p>
          <a:p>
            <a:pPr marL="457200" indent="-457200" eaLnBrk="1" hangingPunct="1">
              <a:lnSpc>
                <a:spcPct val="80000"/>
              </a:lnSpc>
              <a:buFontTx/>
              <a:buNone/>
            </a:pPr>
            <a:r>
              <a:rPr lang="en-CA" sz="1600" b="1" dirty="0">
                <a:solidFill>
                  <a:srgbClr val="FF0000"/>
                </a:solidFill>
              </a:rPr>
              <a:t>         Length to Weight</a:t>
            </a:r>
          </a:p>
          <a:p>
            <a:pPr marL="457200" indent="-457200" eaLnBrk="1" hangingPunct="1">
              <a:lnSpc>
                <a:spcPct val="80000"/>
              </a:lnSpc>
              <a:buFontTx/>
              <a:buNone/>
            </a:pPr>
            <a:endParaRPr lang="en-CA" sz="1600" b="1" dirty="0">
              <a:solidFill>
                <a:srgbClr val="FF0000"/>
              </a:solidFill>
            </a:endParaRPr>
          </a:p>
          <a:p>
            <a:pPr marL="457200" indent="-457200" eaLnBrk="1" hangingPunct="1">
              <a:lnSpc>
                <a:spcPct val="80000"/>
              </a:lnSpc>
            </a:pPr>
            <a:r>
              <a:rPr lang="en-CA" sz="1600" b="1" dirty="0"/>
              <a:t>A 60 cm. (24”) steelhead may weigh 2.5 kg. or 5.5 Lbs.</a:t>
            </a:r>
          </a:p>
          <a:p>
            <a:pPr marL="457200" indent="-457200" eaLnBrk="1" hangingPunct="1">
              <a:lnSpc>
                <a:spcPct val="80000"/>
              </a:lnSpc>
            </a:pPr>
            <a:r>
              <a:rPr lang="en-CA" sz="1600" b="1" dirty="0"/>
              <a:t>A 75 cm. (30”) steelhead may weigh 3.8 kg or 8.5 Lbs.</a:t>
            </a:r>
          </a:p>
          <a:p>
            <a:pPr marL="457200" indent="-457200" eaLnBrk="1" hangingPunct="1">
              <a:lnSpc>
                <a:spcPct val="80000"/>
              </a:lnSpc>
            </a:pPr>
            <a:endParaRPr lang="en-CA" sz="1600" b="1" dirty="0"/>
          </a:p>
          <a:p>
            <a:pPr marL="457200" indent="-457200" eaLnBrk="1" hangingPunct="1">
              <a:lnSpc>
                <a:spcPct val="80000"/>
              </a:lnSpc>
            </a:pPr>
            <a:endParaRPr lang="en-CA" sz="1600" b="1" dirty="0"/>
          </a:p>
          <a:p>
            <a:pPr marL="457200" indent="-457200" eaLnBrk="1" hangingPunct="1">
              <a:lnSpc>
                <a:spcPct val="80000"/>
              </a:lnSpc>
            </a:pPr>
            <a:endParaRPr lang="en-CA" sz="1600" b="1" dirty="0"/>
          </a:p>
          <a:p>
            <a:pPr marL="457200" indent="-457200" eaLnBrk="1" hangingPunct="1">
              <a:lnSpc>
                <a:spcPct val="80000"/>
              </a:lnSpc>
            </a:pPr>
            <a:endParaRPr lang="en-CA" sz="1600" b="1" dirty="0"/>
          </a:p>
          <a:p>
            <a:pPr marL="457200" indent="-457200" eaLnBrk="1" hangingPunct="1">
              <a:lnSpc>
                <a:spcPct val="80000"/>
              </a:lnSpc>
            </a:pPr>
            <a:endParaRPr lang="en-CA" sz="1600" b="1" dirty="0"/>
          </a:p>
          <a:p>
            <a:pPr marL="457200" indent="-457200" eaLnBrk="1" hangingPunct="1">
              <a:lnSpc>
                <a:spcPct val="80000"/>
              </a:lnSpc>
              <a:buFontTx/>
              <a:buNone/>
            </a:pPr>
            <a:r>
              <a:rPr lang="en-CA" sz="1600" b="1" dirty="0"/>
              <a:t>        </a:t>
            </a:r>
            <a:r>
              <a:rPr lang="en-CA" sz="1600" b="1" dirty="0">
                <a:solidFill>
                  <a:srgbClr val="FF0000"/>
                </a:solidFill>
              </a:rPr>
              <a:t>Figure B</a:t>
            </a:r>
          </a:p>
          <a:p>
            <a:pPr marL="457200" indent="-457200" eaLnBrk="1" hangingPunct="1">
              <a:lnSpc>
                <a:spcPct val="80000"/>
              </a:lnSpc>
              <a:buFontTx/>
              <a:buNone/>
            </a:pPr>
            <a:endParaRPr lang="en-CA" sz="1600" b="1" dirty="0">
              <a:solidFill>
                <a:srgbClr val="FF0000"/>
              </a:solidFill>
            </a:endParaRPr>
          </a:p>
          <a:p>
            <a:pPr marL="457200" indent="-457200" eaLnBrk="1" hangingPunct="1">
              <a:lnSpc>
                <a:spcPct val="80000"/>
              </a:lnSpc>
              <a:buFontTx/>
              <a:buNone/>
            </a:pPr>
            <a:r>
              <a:rPr lang="en-CA" sz="1600" b="1" dirty="0">
                <a:solidFill>
                  <a:srgbClr val="FF0000"/>
                </a:solidFill>
              </a:rPr>
              <a:t>         Fork Length to Age</a:t>
            </a:r>
          </a:p>
          <a:p>
            <a:pPr marL="457200" indent="-457200" eaLnBrk="1" hangingPunct="1">
              <a:lnSpc>
                <a:spcPct val="80000"/>
              </a:lnSpc>
              <a:buFontTx/>
              <a:buNone/>
            </a:pPr>
            <a:endParaRPr lang="en-CA" sz="1600" b="1" dirty="0">
              <a:solidFill>
                <a:srgbClr val="FF0000"/>
              </a:solidFill>
            </a:endParaRPr>
          </a:p>
          <a:p>
            <a:pPr marL="457200" indent="-457200" eaLnBrk="1" hangingPunct="1">
              <a:lnSpc>
                <a:spcPct val="80000"/>
              </a:lnSpc>
            </a:pPr>
            <a:r>
              <a:rPr lang="en-CA" sz="1600" b="1" dirty="0"/>
              <a:t>A 50 cm. (20”) steelhead can be 3 years old</a:t>
            </a:r>
          </a:p>
          <a:p>
            <a:pPr marL="457200" indent="-457200" eaLnBrk="1" hangingPunct="1">
              <a:lnSpc>
                <a:spcPct val="80000"/>
              </a:lnSpc>
            </a:pPr>
            <a:r>
              <a:rPr lang="en-CA" sz="1600" b="1" dirty="0"/>
              <a:t>A 70 cm. (28”) steelhead can be 7 years old</a:t>
            </a:r>
          </a:p>
          <a:p>
            <a:pPr marL="457200" indent="-457200" eaLnBrk="1" hangingPunct="1">
              <a:lnSpc>
                <a:spcPct val="80000"/>
              </a:lnSpc>
            </a:pPr>
            <a:endParaRPr lang="en-CA" sz="1600" b="1" dirty="0"/>
          </a:p>
          <a:p>
            <a:pPr marL="457200" indent="-457200" eaLnBrk="1" hangingPunct="1">
              <a:lnSpc>
                <a:spcPct val="80000"/>
              </a:lnSpc>
              <a:buNone/>
            </a:pPr>
            <a:r>
              <a:rPr lang="en-CA" sz="1600" b="1" dirty="0">
                <a:solidFill>
                  <a:srgbClr val="002060"/>
                </a:solidFill>
              </a:rPr>
              <a:t>Note:  Length at age will vary depending</a:t>
            </a:r>
          </a:p>
          <a:p>
            <a:pPr marL="457200" indent="-457200" eaLnBrk="1" hangingPunct="1">
              <a:lnSpc>
                <a:spcPct val="80000"/>
              </a:lnSpc>
              <a:buNone/>
            </a:pPr>
            <a:r>
              <a:rPr lang="en-CA" sz="1600" b="1" dirty="0">
                <a:solidFill>
                  <a:srgbClr val="002060"/>
                </a:solidFill>
              </a:rPr>
              <a:t>            on stream life and maturity</a:t>
            </a:r>
          </a:p>
          <a:p>
            <a:pPr marL="457200" indent="-457200" eaLnBrk="1" hangingPunct="1">
              <a:lnSpc>
                <a:spcPct val="80000"/>
              </a:lnSpc>
            </a:pPr>
            <a:endParaRPr lang="en-CA" sz="900" b="1" dirty="0">
              <a:solidFill>
                <a:srgbClr val="FF0000"/>
              </a:solidFill>
            </a:endParaRPr>
          </a:p>
          <a:p>
            <a:pPr marL="457200" indent="-457200" eaLnBrk="1" hangingPunct="1">
              <a:lnSpc>
                <a:spcPct val="80000"/>
              </a:lnSpc>
              <a:buFontTx/>
              <a:buNone/>
            </a:pPr>
            <a:endParaRPr lang="en-CA" sz="900" dirty="0"/>
          </a:p>
          <a:p>
            <a:pPr marL="457200" indent="-457200" eaLnBrk="1" hangingPunct="1">
              <a:lnSpc>
                <a:spcPct val="80000"/>
              </a:lnSpc>
              <a:buFontTx/>
              <a:buNone/>
            </a:pPr>
            <a:r>
              <a:rPr lang="en-CA" sz="9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11560" y="116632"/>
            <a:ext cx="8229600" cy="636775"/>
          </a:xfrm>
        </p:spPr>
        <p:txBody>
          <a:bodyPr>
            <a:normAutofit fontScale="90000"/>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501277"/>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535632" y="878681"/>
            <a:ext cx="4428855" cy="5693866"/>
          </a:xfrm>
          <a:prstGeom prst="rect">
            <a:avLst/>
          </a:prstGeom>
          <a:noFill/>
        </p:spPr>
        <p:txBody>
          <a:bodyPr wrap="square" rtlCol="0">
            <a:spAutoFit/>
          </a:bodyPr>
          <a:lstStyle/>
          <a:p>
            <a:r>
              <a:rPr lang="en-CA" sz="1400" b="1" dirty="0"/>
              <a:t>The adult estimated steelhead population size in Portage Creek in 1992 was 500….increasing to over 2000 by 2003. In 2024 the population was estimated at less than 100 individuals.  (Fig. A).</a:t>
            </a:r>
          </a:p>
          <a:p>
            <a:r>
              <a:rPr lang="en-CA" sz="1400" b="1" dirty="0"/>
              <a:t>In the early 1990 Portage Creek was open to fishing. In 1994 the lower stream was closed to fishing (private property). The increase in the adult steelhead population size (1994 to 2003) was probably the result of decreased harvest, followed by several strong production years (1998, 2000, 2001 and 2004).</a:t>
            </a:r>
          </a:p>
          <a:p>
            <a:r>
              <a:rPr lang="en-CA" sz="1400" b="1" dirty="0"/>
              <a:t>The 2004 year class (age 3 in 2007, Fig. B) was the last strong  year and the strongest recruitment of juveniles to the adult population since the study began in 1991. From 2006 to 2025</a:t>
            </a:r>
            <a:r>
              <a:rPr lang="en-CA" sz="1400" b="1" dirty="0">
                <a:solidFill>
                  <a:srgbClr val="FF0000"/>
                </a:solidFill>
              </a:rPr>
              <a:t>  </a:t>
            </a:r>
            <a:r>
              <a:rPr lang="en-CA" sz="1400" b="1" dirty="0"/>
              <a:t>the recruitment of age three steelhead has been low (Fig. B).The decline in the adult steelhead population (Fig. A) is related to poor survival of juvenile steelhead from the smolt stage (migration from Portage Creek to Black Bay) to first time spawners. This decline in the steelhead population corresponds with changes in the Black Bay fish community after 2004. In 2023, the adult population size was the lowest since the study began in the early 1990’s.</a:t>
            </a:r>
          </a:p>
        </p:txBody>
      </p:sp>
      <p:pic>
        <p:nvPicPr>
          <p:cNvPr id="4" name="Picture 3">
            <a:extLst>
              <a:ext uri="{FF2B5EF4-FFF2-40B4-BE49-F238E27FC236}">
                <a16:creationId xmlns:a16="http://schemas.microsoft.com/office/drawing/2014/main" id="{65093676-F52B-690E-5F02-28D2AE04C3C3}"/>
              </a:ext>
            </a:extLst>
          </p:cNvPr>
          <p:cNvPicPr>
            <a:picLocks noChangeAspect="1"/>
          </p:cNvPicPr>
          <p:nvPr/>
        </p:nvPicPr>
        <p:blipFill>
          <a:blip r:embed="rId3" cstate="print"/>
          <a:srcRect/>
          <a:stretch>
            <a:fillRect/>
          </a:stretch>
        </p:blipFill>
        <p:spPr bwMode="auto">
          <a:xfrm>
            <a:off x="48728" y="689201"/>
            <a:ext cx="4533900" cy="3076575"/>
          </a:xfrm>
          <a:prstGeom prst="rect">
            <a:avLst/>
          </a:prstGeom>
          <a:noFill/>
          <a:ln w="9525">
            <a:noFill/>
            <a:miter lim="800000"/>
            <a:headEnd/>
            <a:tailEnd/>
          </a:ln>
        </p:spPr>
      </p:pic>
      <p:pic>
        <p:nvPicPr>
          <p:cNvPr id="2" name="Picture 1">
            <a:extLst>
              <a:ext uri="{FF2B5EF4-FFF2-40B4-BE49-F238E27FC236}">
                <a16:creationId xmlns:a16="http://schemas.microsoft.com/office/drawing/2014/main" id="{BAF80C11-D868-866C-6935-236A699E6E4F}"/>
              </a:ext>
            </a:extLst>
          </p:cNvPr>
          <p:cNvPicPr>
            <a:picLocks noChangeAspect="1"/>
          </p:cNvPicPr>
          <p:nvPr/>
        </p:nvPicPr>
        <p:blipFill>
          <a:blip r:embed="rId4" cstate="print"/>
          <a:srcRect/>
          <a:stretch>
            <a:fillRect/>
          </a:stretch>
        </p:blipFill>
        <p:spPr bwMode="auto">
          <a:xfrm>
            <a:off x="79893" y="3712418"/>
            <a:ext cx="4657725" cy="302895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728192"/>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215516" y="1052736"/>
            <a:ext cx="8589640" cy="5544616"/>
          </a:xfrm>
        </p:spPr>
        <p:txBody>
          <a:bodyPr>
            <a:noAutofit/>
          </a:bodyPr>
          <a:lstStyle/>
          <a:p>
            <a:pPr eaLnBrk="1" hangingPunct="1">
              <a:lnSpc>
                <a:spcPct val="80000"/>
              </a:lnSpc>
              <a:buNone/>
            </a:pPr>
            <a:r>
              <a:rPr lang="en-CA" sz="1800" dirty="0"/>
              <a:t>      </a:t>
            </a:r>
            <a:r>
              <a:rPr lang="en-CA" sz="1800" b="1" dirty="0">
                <a:solidFill>
                  <a:srgbClr val="FF0000"/>
                </a:solidFill>
              </a:rPr>
              <a:t>Thunder Bay – </a:t>
            </a:r>
            <a:r>
              <a:rPr lang="en-CA" sz="1800" b="1" dirty="0"/>
              <a:t>populations are good</a:t>
            </a:r>
          </a:p>
          <a:p>
            <a:pPr>
              <a:lnSpc>
                <a:spcPct val="80000"/>
              </a:lnSpc>
            </a:pPr>
            <a:r>
              <a:rPr lang="en-CA" sz="1400" b="1" dirty="0">
                <a:latin typeface="Arial" pitchFamily="34" charset="0"/>
                <a:cs typeface="Arial" pitchFamily="34" charset="0"/>
              </a:rPr>
              <a:t>Urban Thunder Bay tributaries (</a:t>
            </a:r>
            <a:r>
              <a:rPr lang="en-CA" sz="1400" b="1" dirty="0" err="1">
                <a:latin typeface="Arial" pitchFamily="34" charset="0"/>
                <a:cs typeface="Arial" pitchFamily="34" charset="0"/>
              </a:rPr>
              <a:t>Neebing</a:t>
            </a:r>
            <a:r>
              <a:rPr lang="en-CA" sz="1400" b="1" dirty="0">
                <a:latin typeface="Arial" pitchFamily="34" charset="0"/>
                <a:cs typeface="Arial" pitchFamily="34" charset="0"/>
              </a:rPr>
              <a:t>, McIntyre and McVicar) still have significant numbers of large, older repeat spawning adults </a:t>
            </a:r>
          </a:p>
          <a:p>
            <a:pPr>
              <a:lnSpc>
                <a:spcPct val="80000"/>
              </a:lnSpc>
            </a:pPr>
            <a:r>
              <a:rPr lang="en-CA" sz="1400" b="1" dirty="0">
                <a:latin typeface="Arial" pitchFamily="34" charset="0"/>
                <a:cs typeface="Arial" pitchFamily="34" charset="0"/>
              </a:rPr>
              <a:t>Small Lake Shore tributaries have small adult steelhead populations with high annual mortality</a:t>
            </a:r>
            <a:endParaRPr lang="en-CA" sz="1800" dirty="0"/>
          </a:p>
          <a:p>
            <a:pPr>
              <a:lnSpc>
                <a:spcPct val="80000"/>
              </a:lnSpc>
            </a:pPr>
            <a:r>
              <a:rPr lang="en-CA" sz="1400" b="1" dirty="0">
                <a:latin typeface="Arial" pitchFamily="34" charset="0"/>
                <a:cs typeface="Arial" pitchFamily="34" charset="0"/>
              </a:rPr>
              <a:t>The MacKenzie River has an adult population size of 229 +- 21 and a repeat spawning rate of 67% indicating a relatively small, fragile but sustainable steelhead stock </a:t>
            </a:r>
          </a:p>
          <a:p>
            <a:pPr>
              <a:lnSpc>
                <a:spcPct val="80000"/>
              </a:lnSpc>
            </a:pPr>
            <a:endParaRPr lang="en-CA" sz="1400" b="1" dirty="0">
              <a:latin typeface="Arial" pitchFamily="34" charset="0"/>
              <a:cs typeface="Arial" pitchFamily="34" charset="0"/>
            </a:endParaRPr>
          </a:p>
          <a:p>
            <a:pPr marL="0" indent="0">
              <a:lnSpc>
                <a:spcPct val="80000"/>
              </a:lnSpc>
              <a:buNone/>
            </a:pPr>
            <a:r>
              <a:rPr lang="en-CA" sz="1800" b="1" dirty="0">
                <a:solidFill>
                  <a:srgbClr val="FF0000"/>
                </a:solidFill>
              </a:rPr>
              <a:t>      Black Bay – </a:t>
            </a:r>
            <a:r>
              <a:rPr lang="en-CA" sz="1800" b="1" dirty="0"/>
              <a:t>populations are very bad</a:t>
            </a:r>
          </a:p>
          <a:p>
            <a:pPr eaLnBrk="1" hangingPunct="1">
              <a:lnSpc>
                <a:spcPct val="80000"/>
              </a:lnSpc>
            </a:pPr>
            <a:r>
              <a:rPr lang="en-CA" sz="1400" b="1" dirty="0">
                <a:latin typeface="Arial" pitchFamily="34" charset="0"/>
                <a:cs typeface="Arial" pitchFamily="34" charset="0"/>
              </a:rPr>
              <a:t>Steelhead populations in Black Bay tributaries have declined significantly from historic levels</a:t>
            </a:r>
          </a:p>
          <a:p>
            <a:pPr eaLnBrk="1" hangingPunct="1">
              <a:lnSpc>
                <a:spcPct val="80000"/>
              </a:lnSpc>
            </a:pPr>
            <a:r>
              <a:rPr lang="en-CA" sz="1400" b="1" dirty="0">
                <a:latin typeface="Arial" pitchFamily="34" charset="0"/>
                <a:cs typeface="Arial" pitchFamily="34" charset="0"/>
              </a:rPr>
              <a:t>Portage Creek can be used to “index” other Black Bay steelhead population. Its population size has declined to 86 +- 57 (2024) from over 2000 (2007)… equivalent to &gt; 95% decrease</a:t>
            </a:r>
          </a:p>
          <a:p>
            <a:pPr>
              <a:lnSpc>
                <a:spcPct val="80000"/>
              </a:lnSpc>
            </a:pPr>
            <a:r>
              <a:rPr lang="en-CA" sz="1400" b="1" dirty="0">
                <a:latin typeface="Arial" pitchFamily="34" charset="0"/>
                <a:cs typeface="Arial" pitchFamily="34" charset="0"/>
              </a:rPr>
              <a:t>Poor survival of juvenile smolts to first time spawning (2007 to 2025) and low angler success in most major tributaries (i.e., Wolf, Black Sturgeon and Coldwater), have occurred over the past fifteen years</a:t>
            </a:r>
          </a:p>
          <a:p>
            <a:pPr eaLnBrk="1" hangingPunct="1">
              <a:lnSpc>
                <a:spcPct val="80000"/>
              </a:lnSpc>
            </a:pPr>
            <a:r>
              <a:rPr lang="en-CA" sz="1400" b="1" dirty="0">
                <a:latin typeface="Arial" pitchFamily="34" charset="0"/>
                <a:cs typeface="Arial" pitchFamily="34" charset="0"/>
              </a:rPr>
              <a:t>Changes in the Black Bay fish community (i.e., Percids) have likely contributed to the decline in wild steelhead populations observed in Black Bay</a:t>
            </a:r>
          </a:p>
          <a:p>
            <a:pPr eaLnBrk="1" hangingPunct="1">
              <a:lnSpc>
                <a:spcPct val="80000"/>
              </a:lnSpc>
            </a:pPr>
            <a:endParaRPr lang="en-CA" sz="1400" b="1" dirty="0">
              <a:latin typeface="Arial" pitchFamily="34" charset="0"/>
              <a:cs typeface="Arial" pitchFamily="34" charset="0"/>
            </a:endParaRPr>
          </a:p>
          <a:p>
            <a:pPr eaLnBrk="1" hangingPunct="1">
              <a:lnSpc>
                <a:spcPct val="80000"/>
              </a:lnSpc>
              <a:buNone/>
            </a:pPr>
            <a:r>
              <a:rPr lang="en-CA" sz="1800" b="1" dirty="0">
                <a:solidFill>
                  <a:srgbClr val="FF0000"/>
                </a:solidFill>
              </a:rPr>
              <a:t>      Nipigon Bay – </a:t>
            </a:r>
            <a:r>
              <a:rPr lang="en-CA" sz="1800" b="1" dirty="0"/>
              <a:t>populations are getting bad </a:t>
            </a:r>
          </a:p>
          <a:p>
            <a:pPr eaLnBrk="1" hangingPunct="1">
              <a:lnSpc>
                <a:spcPct val="80000"/>
              </a:lnSpc>
            </a:pPr>
            <a:r>
              <a:rPr lang="en-CA" sz="1400" b="1" dirty="0">
                <a:latin typeface="Arial" pitchFamily="34" charset="0"/>
                <a:cs typeface="Arial" pitchFamily="34" charset="0"/>
              </a:rPr>
              <a:t>In Nipigon Bay, the Cypress Rivers had 74% repeat spawning with 28% new recruiting age classes (maiden spawners)</a:t>
            </a:r>
          </a:p>
          <a:p>
            <a:pPr>
              <a:lnSpc>
                <a:spcPct val="80000"/>
              </a:lnSpc>
            </a:pPr>
            <a:r>
              <a:rPr lang="en-CA" sz="1400" b="1" dirty="0">
                <a:latin typeface="Arial" pitchFamily="34" charset="0"/>
                <a:cs typeface="Arial" pitchFamily="34" charset="0"/>
              </a:rPr>
              <a:t>The 2025 adult population size in the Cypress River was </a:t>
            </a:r>
            <a:r>
              <a:rPr lang="en-CA" sz="1600" b="1" u="sng" dirty="0">
                <a:latin typeface="Arial" pitchFamily="34" charset="0"/>
                <a:cs typeface="Arial" pitchFamily="34" charset="0"/>
              </a:rPr>
              <a:t>375 +- 20, a 47% decline from 2024</a:t>
            </a:r>
            <a:endParaRPr lang="en-CA" sz="1400" b="1" dirty="0">
              <a:latin typeface="Arial" pitchFamily="34" charset="0"/>
              <a:cs typeface="Arial" pitchFamily="34" charset="0"/>
            </a:endParaRPr>
          </a:p>
          <a:p>
            <a:pPr>
              <a:lnSpc>
                <a:spcPct val="80000"/>
              </a:lnSpc>
            </a:pPr>
            <a:r>
              <a:rPr lang="en-CA" sz="1400" b="1" dirty="0">
                <a:latin typeface="Arial" pitchFamily="34" charset="0"/>
                <a:cs typeface="Arial" pitchFamily="34" charset="0"/>
              </a:rPr>
              <a:t>The Cypress River acts as an Index stream for Nipigon steelhead abundance</a:t>
            </a:r>
          </a:p>
          <a:p>
            <a:pPr>
              <a:lnSpc>
                <a:spcPct val="80000"/>
              </a:lnSpc>
            </a:pPr>
            <a:r>
              <a:rPr lang="en-CA" sz="1400" b="1" dirty="0">
                <a:latin typeface="Arial" pitchFamily="34" charset="0"/>
                <a:cs typeface="Arial" pitchFamily="34" charset="0"/>
              </a:rPr>
              <a:t>The Steel River had rather a wide variety of life history strategies that includes a small group of resident adults</a:t>
            </a:r>
          </a:p>
          <a:p>
            <a:pPr marL="0" indent="0">
              <a:lnSpc>
                <a:spcPct val="80000"/>
              </a:lnSpc>
              <a:buNone/>
            </a:pPr>
            <a:endParaRPr lang="en-CA" sz="1400" b="1" dirty="0">
              <a:latin typeface="Arial" pitchFamily="34" charset="0"/>
              <a:cs typeface="Arial" pitchFamily="34" charset="0"/>
            </a:endParaRPr>
          </a:p>
          <a:p>
            <a:pPr marL="0" indent="0">
              <a:lnSpc>
                <a:spcPct val="80000"/>
              </a:lnSpc>
              <a:buNone/>
            </a:pPr>
            <a:endParaRPr lang="en-CA" sz="18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7C99FB-A2DC-B090-2C65-F8BEF90777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1600" y="1268760"/>
            <a:ext cx="7272808" cy="5040560"/>
          </a:xfrm>
          <a:prstGeom prst="rect">
            <a:avLst/>
          </a:prstGeom>
        </p:spPr>
      </p:pic>
      <p:sp>
        <p:nvSpPr>
          <p:cNvPr id="9" name="TextBox 8">
            <a:extLst>
              <a:ext uri="{FF2B5EF4-FFF2-40B4-BE49-F238E27FC236}">
                <a16:creationId xmlns:a16="http://schemas.microsoft.com/office/drawing/2014/main" id="{57655DA5-A3BC-676B-A2E9-2659E0305B39}"/>
              </a:ext>
            </a:extLst>
          </p:cNvPr>
          <p:cNvSpPr txBox="1"/>
          <p:nvPr/>
        </p:nvSpPr>
        <p:spPr>
          <a:xfrm>
            <a:off x="323528" y="609680"/>
            <a:ext cx="9684568" cy="400110"/>
          </a:xfrm>
          <a:prstGeom prst="rect">
            <a:avLst/>
          </a:prstGeom>
          <a:noFill/>
        </p:spPr>
        <p:txBody>
          <a:bodyPr wrap="square" rtlCol="0">
            <a:spAutoFit/>
          </a:bodyPr>
          <a:lstStyle/>
          <a:p>
            <a:r>
              <a:rPr lang="en-CA" sz="2000" b="1" dirty="0">
                <a:solidFill>
                  <a:srgbClr val="FF0000"/>
                </a:solidFill>
              </a:rPr>
              <a:t>Steelhead tag returns from Ontario’s Western Lake Superior tributaries</a:t>
            </a:r>
          </a:p>
        </p:txBody>
      </p:sp>
    </p:spTree>
    <p:extLst>
      <p:ext uri="{BB962C8B-B14F-4D97-AF65-F5344CB8AC3E}">
        <p14:creationId xmlns:p14="http://schemas.microsoft.com/office/powerpoint/2010/main" val="1514920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71400"/>
            <a:ext cx="8229600" cy="936104"/>
          </a:xfrm>
        </p:spPr>
        <p:txBody>
          <a:bodyPr>
            <a:normAutofit/>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323528" y="690759"/>
            <a:ext cx="9001000" cy="6192688"/>
          </a:xfrm>
        </p:spPr>
        <p:txBody>
          <a:bodyPr>
            <a:noAutofit/>
          </a:bodyPr>
          <a:lstStyle/>
          <a:p>
            <a:pPr eaLnBrk="1" hangingPunct="1">
              <a:lnSpc>
                <a:spcPct val="80000"/>
              </a:lnSpc>
              <a:buFontTx/>
              <a:buNone/>
              <a:defRPr/>
            </a:pPr>
            <a:r>
              <a:rPr lang="en-CA" sz="1600" b="1" dirty="0"/>
              <a:t>We would like to thank the following persons and groups for their contribution to the co-op angle</a:t>
            </a:r>
          </a:p>
          <a:p>
            <a:pPr eaLnBrk="1" hangingPunct="1">
              <a:lnSpc>
                <a:spcPct val="80000"/>
              </a:lnSpc>
              <a:buFontTx/>
              <a:buNone/>
              <a:defRPr/>
            </a:pPr>
            <a:r>
              <a:rPr lang="en-CA" sz="1600" b="1" dirty="0"/>
              <a:t> program.</a:t>
            </a:r>
          </a:p>
          <a:p>
            <a:pPr eaLnBrk="1" hangingPunct="1">
              <a:lnSpc>
                <a:spcPct val="80000"/>
              </a:lnSpc>
              <a:buFontTx/>
              <a:buNone/>
              <a:defRPr/>
            </a:pPr>
            <a:r>
              <a:rPr lang="en-CA" sz="1600" b="1" dirty="0" err="1">
                <a:solidFill>
                  <a:srgbClr val="FF0000"/>
                </a:solidFill>
              </a:rPr>
              <a:t>Neebing</a:t>
            </a:r>
            <a:r>
              <a:rPr lang="en-CA" sz="1600" b="1" dirty="0">
                <a:solidFill>
                  <a:srgbClr val="FF0000"/>
                </a:solidFill>
              </a:rPr>
              <a:t> River Population Study:</a:t>
            </a:r>
          </a:p>
          <a:p>
            <a:pPr eaLnBrk="1" hangingPunct="1">
              <a:lnSpc>
                <a:spcPct val="80000"/>
              </a:lnSpc>
              <a:buFontTx/>
              <a:buNone/>
              <a:defRPr/>
            </a:pPr>
            <a:r>
              <a:rPr lang="en-CA" sz="1600" b="1" dirty="0"/>
              <a:t>Joe, Bailey, Jon George and Kyle Stratton </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and Keith Ailey</a:t>
            </a:r>
          </a:p>
          <a:p>
            <a:pPr eaLnBrk="1" hangingPunct="1">
              <a:lnSpc>
                <a:spcPct val="80000"/>
              </a:lnSpc>
              <a:buFontTx/>
              <a:buNone/>
              <a:defRPr/>
            </a:pPr>
            <a:r>
              <a:rPr lang="en-CA" sz="1600" b="1" dirty="0">
                <a:solidFill>
                  <a:srgbClr val="FF0000"/>
                </a:solidFill>
              </a:rPr>
              <a:t>McVicar Creek Population Study:</a:t>
            </a:r>
          </a:p>
          <a:p>
            <a:pPr>
              <a:lnSpc>
                <a:spcPct val="80000"/>
              </a:lnSpc>
              <a:buNone/>
              <a:defRPr/>
            </a:pPr>
            <a:r>
              <a:rPr lang="en-CA" sz="1600" b="1" dirty="0"/>
              <a:t>Landan Brochu, Keith Ailey, and Kyle Stratton</a:t>
            </a:r>
          </a:p>
          <a:p>
            <a:pPr eaLnBrk="1" hangingPunct="1">
              <a:lnSpc>
                <a:spcPct val="80000"/>
              </a:lnSpc>
              <a:buFontTx/>
              <a:buNone/>
              <a:defRPr/>
            </a:pPr>
            <a:r>
              <a:rPr lang="en-CA" sz="1600" b="1" dirty="0">
                <a:solidFill>
                  <a:srgbClr val="FF0000"/>
                </a:solidFill>
              </a:rPr>
              <a:t>Blind, Wild Goose and Birch Beach Creeks:</a:t>
            </a:r>
          </a:p>
          <a:p>
            <a:pPr eaLnBrk="1" hangingPunct="1">
              <a:lnSpc>
                <a:spcPct val="80000"/>
              </a:lnSpc>
              <a:buFontTx/>
              <a:buNone/>
              <a:defRPr/>
            </a:pPr>
            <a:r>
              <a:rPr lang="en-CA" sz="1600" b="1" dirty="0"/>
              <a:t>Derek Klement and Landan Brochu</a:t>
            </a:r>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Jackpine, Cypress and Nipigon Bay tributaries data collection:</a:t>
            </a:r>
          </a:p>
          <a:p>
            <a:pPr>
              <a:lnSpc>
                <a:spcPct val="80000"/>
              </a:lnSpc>
              <a:buNone/>
              <a:defRPr/>
            </a:pPr>
            <a:r>
              <a:rPr lang="en-CA" sz="1600" b="1" dirty="0"/>
              <a:t>Wes Bender, Keith Ailey, Dave Stoot, Scott Thorp, Maria Manion, and Kyle Stratton</a:t>
            </a:r>
          </a:p>
          <a:p>
            <a:pPr eaLnBrk="1" hangingPunct="1">
              <a:lnSpc>
                <a:spcPct val="80000"/>
              </a:lnSpc>
              <a:buFontTx/>
              <a:buNone/>
              <a:defRPr/>
            </a:pPr>
            <a:r>
              <a:rPr lang="en-CA" sz="1600" b="1" dirty="0">
                <a:solidFill>
                  <a:srgbClr val="FF0000"/>
                </a:solidFill>
              </a:rPr>
              <a:t>Steel River:</a:t>
            </a:r>
          </a:p>
          <a:p>
            <a:pPr eaLnBrk="1" hangingPunct="1">
              <a:lnSpc>
                <a:spcPct val="80000"/>
              </a:lnSpc>
              <a:buFontTx/>
              <a:buNone/>
              <a:defRPr/>
            </a:pPr>
            <a:r>
              <a:rPr lang="en-CA" sz="1600" b="1" dirty="0">
                <a:solidFill>
                  <a:schemeClr val="tx1">
                    <a:lumMod val="95000"/>
                    <a:lumOff val="5000"/>
                  </a:schemeClr>
                </a:solidFill>
              </a:rPr>
              <a:t>Kyle Stratton</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George</a:t>
            </a:r>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(MNR)</a:t>
            </a:r>
          </a:p>
          <a:p>
            <a:pPr eaLnBrk="1" hangingPunct="1">
              <a:lnSpc>
                <a:spcPct val="80000"/>
              </a:lnSpc>
              <a:buFontTx/>
              <a:buNone/>
              <a:defRPr/>
            </a:pPr>
            <a:r>
              <a:rPr lang="en-CA" sz="1600" b="1" dirty="0">
                <a:solidFill>
                  <a:srgbClr val="FF0000"/>
                </a:solidFill>
              </a:rPr>
              <a:t>Budget control and web site: </a:t>
            </a:r>
          </a:p>
          <a:p>
            <a:pPr eaLnBrk="1" hangingPunct="1">
              <a:lnSpc>
                <a:spcPct val="80000"/>
              </a:lnSpc>
              <a:buFontTx/>
              <a:buNone/>
              <a:defRPr/>
            </a:pPr>
            <a:r>
              <a:rPr lang="en-CA" sz="1600" b="1" dirty="0"/>
              <a:t>Frank Edgson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C68F8-DC49-42C4-46C4-E0604E3B026F}"/>
              </a:ext>
            </a:extLst>
          </p:cNvPr>
          <p:cNvSpPr>
            <a:spLocks noGrp="1"/>
          </p:cNvSpPr>
          <p:nvPr>
            <p:ph type="title"/>
          </p:nvPr>
        </p:nvSpPr>
        <p:spPr>
          <a:xfrm>
            <a:off x="457200" y="274638"/>
            <a:ext cx="8229600" cy="1354162"/>
          </a:xfrm>
        </p:spPr>
        <p:txBody>
          <a:bodyPr>
            <a:normAutofit fontScale="90000"/>
          </a:bodyPr>
          <a:lstStyle/>
          <a:p>
            <a:r>
              <a:rPr lang="en-US" b="1" dirty="0">
                <a:solidFill>
                  <a:srgbClr val="FF0000"/>
                </a:solidFill>
              </a:rPr>
              <a:t>Wild Steelhead Populations are in Your Hands</a:t>
            </a:r>
            <a:endParaRPr lang="en-CA" b="1" dirty="0">
              <a:solidFill>
                <a:srgbClr val="FF0000"/>
              </a:solidFill>
            </a:endParaRPr>
          </a:p>
        </p:txBody>
      </p:sp>
      <p:pic>
        <p:nvPicPr>
          <p:cNvPr id="5" name="Picture 4">
            <a:extLst>
              <a:ext uri="{FF2B5EF4-FFF2-40B4-BE49-F238E27FC236}">
                <a16:creationId xmlns:a16="http://schemas.microsoft.com/office/drawing/2014/main" id="{A93AC0E4-2E80-F469-48F9-B5F4FAE9530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63688" y="1700808"/>
            <a:ext cx="5832648" cy="4608512"/>
          </a:xfrm>
          <a:prstGeom prst="rect">
            <a:avLst/>
          </a:prstGeom>
        </p:spPr>
      </p:pic>
    </p:spTree>
    <p:extLst>
      <p:ext uri="{BB962C8B-B14F-4D97-AF65-F5344CB8AC3E}">
        <p14:creationId xmlns:p14="http://schemas.microsoft.com/office/powerpoint/2010/main" val="3933885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19840" y="172090"/>
            <a:ext cx="8569325" cy="1785104"/>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a:bodyPr>
          <a:lstStyle/>
          <a:p>
            <a:pPr eaLnBrk="1" hangingPunct="1">
              <a:lnSpc>
                <a:spcPct val="90000"/>
              </a:lnSpc>
            </a:pPr>
            <a:r>
              <a:rPr lang="en-CA" sz="2400" b="1" dirty="0"/>
              <a:t>Seven steelhead assessment projects were conducted during the spring of 2026.</a:t>
            </a:r>
          </a:p>
          <a:p>
            <a:pPr eaLnBrk="1" hangingPunct="1">
              <a:lnSpc>
                <a:spcPct val="90000"/>
              </a:lnSpc>
              <a:buNone/>
            </a:pPr>
            <a:r>
              <a:rPr lang="en-CA" sz="2400" b="1" dirty="0"/>
              <a:t>    </a:t>
            </a:r>
          </a:p>
          <a:p>
            <a:pPr eaLnBrk="1" hangingPunct="1">
              <a:lnSpc>
                <a:spcPct val="90000"/>
              </a:lnSpc>
              <a:buFontTx/>
              <a:buNone/>
            </a:pPr>
            <a:r>
              <a:rPr lang="en-CA" sz="2400" b="1" dirty="0"/>
              <a:t>      A) </a:t>
            </a:r>
            <a:r>
              <a:rPr lang="en-CA" sz="2400" b="1" dirty="0" err="1"/>
              <a:t>Neebing</a:t>
            </a:r>
            <a:r>
              <a:rPr lang="en-CA" sz="2400" b="1" dirty="0"/>
              <a:t> River Steelhead Population Assessment</a:t>
            </a:r>
          </a:p>
          <a:p>
            <a:pPr eaLnBrk="1" hangingPunct="1">
              <a:lnSpc>
                <a:spcPct val="90000"/>
              </a:lnSpc>
              <a:buFontTx/>
              <a:buNone/>
            </a:pPr>
            <a:r>
              <a:rPr lang="en-CA" sz="2400" b="1" dirty="0"/>
              <a:t>      B) McIntyre River Steelhead Population Assessment</a:t>
            </a:r>
          </a:p>
          <a:p>
            <a:pPr eaLnBrk="1" hangingPunct="1">
              <a:lnSpc>
                <a:spcPct val="90000"/>
              </a:lnSpc>
              <a:buFontTx/>
              <a:buNone/>
            </a:pPr>
            <a:r>
              <a:rPr lang="en-CA" sz="2400" b="1" dirty="0"/>
              <a:t>      C) McVicar Creek Steelhead Population Assessment</a:t>
            </a:r>
          </a:p>
          <a:p>
            <a:pPr eaLnBrk="1" hangingPunct="1">
              <a:lnSpc>
                <a:spcPct val="90000"/>
              </a:lnSpc>
              <a:buFontTx/>
              <a:buNone/>
            </a:pPr>
            <a:r>
              <a:rPr lang="en-CA" sz="2400" b="1" dirty="0"/>
              <a:t>      D) MacKenzie River Steelhead Population Assessment</a:t>
            </a:r>
          </a:p>
          <a:p>
            <a:pPr eaLnBrk="1" hangingPunct="1">
              <a:lnSpc>
                <a:spcPct val="90000"/>
              </a:lnSpc>
              <a:buFontTx/>
              <a:buNone/>
            </a:pPr>
            <a:r>
              <a:rPr lang="en-CA" sz="2400" b="1" dirty="0"/>
              <a:t>      E) Portage Creek Steelhead Population Assessment</a:t>
            </a:r>
          </a:p>
          <a:p>
            <a:pPr eaLnBrk="1" hangingPunct="1">
              <a:lnSpc>
                <a:spcPct val="90000"/>
              </a:lnSpc>
              <a:buFontTx/>
              <a:buNone/>
            </a:pPr>
            <a:r>
              <a:rPr lang="en-CA" sz="2400" b="1" dirty="0"/>
              <a:t>      F) Cypress River Steelhead Population Assessment</a:t>
            </a:r>
          </a:p>
          <a:p>
            <a:pPr eaLnBrk="1" hangingPunct="1">
              <a:lnSpc>
                <a:spcPct val="90000"/>
              </a:lnSpc>
              <a:buFontTx/>
              <a:buNone/>
            </a:pPr>
            <a:r>
              <a:rPr lang="en-CA" sz="2400" b="1" dirty="0"/>
              <a:t>      G) Co-op Angler Study</a:t>
            </a:r>
          </a:p>
          <a:p>
            <a:pPr eaLnBrk="1" hangingPunct="1">
              <a:lnSpc>
                <a:spcPct val="90000"/>
              </a:lnSpc>
              <a:buFontTx/>
              <a:buNone/>
            </a:pPr>
            <a:endParaRPr lang="en-CA" sz="2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457200" y="44624"/>
            <a:ext cx="8229600" cy="1008112"/>
          </a:xfrm>
        </p:spPr>
        <p:txBody>
          <a:bodyPr>
            <a:normAutofit/>
          </a:bodyPr>
          <a:lstStyle/>
          <a:p>
            <a:pPr eaLnBrk="1" hangingPunct="1"/>
            <a:r>
              <a:rPr lang="en-CA" sz="4000" b="1" dirty="0">
                <a:solidFill>
                  <a:srgbClr val="FF0000"/>
                </a:solidFill>
              </a:rPr>
              <a:t>Steelhead Assessment 2026</a:t>
            </a:r>
          </a:p>
        </p:txBody>
      </p:sp>
      <p:sp>
        <p:nvSpPr>
          <p:cNvPr id="4099" name="Rectangle 5"/>
          <p:cNvSpPr>
            <a:spLocks noGrp="1" noChangeArrowheads="1"/>
          </p:cNvSpPr>
          <p:nvPr>
            <p:ph idx="1"/>
          </p:nvPr>
        </p:nvSpPr>
        <p:spPr>
          <a:xfrm>
            <a:off x="323528" y="1196752"/>
            <a:ext cx="8661648" cy="5616624"/>
          </a:xfrm>
        </p:spPr>
        <p:txBody>
          <a:bodyPr>
            <a:noAutofit/>
          </a:bodyPr>
          <a:lstStyle/>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400" b="1" dirty="0">
                <a:solidFill>
                  <a:srgbClr val="FF0000"/>
                </a:solidFill>
              </a:rPr>
              <a:t>        </a:t>
            </a:r>
            <a:r>
              <a:rPr lang="en-CA" sz="1600" b="1" dirty="0">
                <a:solidFill>
                  <a:srgbClr val="FF0000"/>
                </a:solidFill>
              </a:rPr>
              <a:t>A)   </a:t>
            </a:r>
            <a:r>
              <a:rPr lang="en-CA" sz="1600" b="1" dirty="0" err="1">
                <a:solidFill>
                  <a:srgbClr val="FF0000"/>
                </a:solidFill>
              </a:rPr>
              <a:t>Neebing</a:t>
            </a:r>
            <a:r>
              <a:rPr lang="en-CA" sz="1600" b="1" dirty="0">
                <a:solidFill>
                  <a:srgbClr val="FF0000"/>
                </a:solidFill>
              </a:rPr>
              <a:t> River</a:t>
            </a:r>
          </a:p>
          <a:p>
            <a:pPr>
              <a:lnSpc>
                <a:spcPct val="80000"/>
              </a:lnSpc>
              <a:buNone/>
            </a:pPr>
            <a:r>
              <a:rPr lang="en-CA" sz="1600" b="1" dirty="0">
                <a:solidFill>
                  <a:srgbClr val="FF0000"/>
                </a:solidFill>
              </a:rPr>
              <a:t>      		</a:t>
            </a:r>
            <a:r>
              <a:rPr lang="en-CA" sz="1600" b="1" dirty="0"/>
              <a:t>Population estimate, life history and tagging</a:t>
            </a:r>
          </a:p>
          <a:p>
            <a:pPr>
              <a:lnSpc>
                <a:spcPct val="80000"/>
              </a:lnSpc>
              <a:buFontTx/>
              <a:buNone/>
            </a:pPr>
            <a:r>
              <a:rPr lang="en-CA" sz="1600" b="1" dirty="0">
                <a:solidFill>
                  <a:srgbClr val="FF0000"/>
                </a:solidFill>
              </a:rPr>
              <a:t>       B)</a:t>
            </a:r>
            <a:r>
              <a:rPr lang="en-CA" sz="1050" b="1" dirty="0">
                <a:solidFill>
                  <a:srgbClr val="FF0000"/>
                </a:solidFill>
              </a:rPr>
              <a:t>     </a:t>
            </a:r>
            <a:r>
              <a:rPr lang="en-CA" sz="1600" b="1" dirty="0">
                <a:solidFill>
                  <a:srgbClr val="FF0000"/>
                </a:solidFill>
              </a:rPr>
              <a:t>McIntyre River</a:t>
            </a:r>
          </a:p>
          <a:p>
            <a:pPr>
              <a:lnSpc>
                <a:spcPct val="80000"/>
              </a:lnSpc>
              <a:buFontTx/>
              <a:buNone/>
            </a:pPr>
            <a:r>
              <a:rPr lang="en-CA" sz="1600" b="1" dirty="0"/>
              <a:t>                        Population estimate and life history</a:t>
            </a:r>
          </a:p>
          <a:p>
            <a:pPr>
              <a:lnSpc>
                <a:spcPct val="80000"/>
              </a:lnSpc>
              <a:buFontTx/>
              <a:buNone/>
            </a:pPr>
            <a:r>
              <a:rPr lang="en-CA" sz="1600" b="1" dirty="0">
                <a:solidFill>
                  <a:srgbClr val="FF0000"/>
                </a:solidFill>
              </a:rPr>
              <a:t>       C)    McVicar Creek  </a:t>
            </a:r>
            <a:endParaRPr lang="en-CA" sz="1600" b="1" dirty="0"/>
          </a:p>
          <a:p>
            <a:pPr>
              <a:lnSpc>
                <a:spcPct val="80000"/>
              </a:lnSpc>
              <a:buNone/>
            </a:pPr>
            <a:r>
              <a:rPr lang="en-CA" sz="1600" b="1" dirty="0"/>
              <a:t>                        Population estimate, life history and tagging</a:t>
            </a:r>
          </a:p>
          <a:p>
            <a:pPr>
              <a:lnSpc>
                <a:spcPct val="80000"/>
              </a:lnSpc>
              <a:buNone/>
            </a:pPr>
            <a:r>
              <a:rPr lang="en-CA" sz="1600" b="1" dirty="0">
                <a:solidFill>
                  <a:srgbClr val="FF0000"/>
                </a:solidFill>
              </a:rPr>
              <a:t>       D)   Mackenzie River</a:t>
            </a:r>
            <a:endParaRPr lang="en-CA" sz="1600" b="1" dirty="0"/>
          </a:p>
          <a:p>
            <a:pPr>
              <a:lnSpc>
                <a:spcPct val="80000"/>
              </a:lnSpc>
              <a:buNone/>
            </a:pPr>
            <a:r>
              <a:rPr lang="en-CA" sz="1600" b="1" dirty="0"/>
              <a:t>                        Population estimate, life history and tagging</a:t>
            </a:r>
          </a:p>
          <a:p>
            <a:pPr>
              <a:lnSpc>
                <a:spcPct val="80000"/>
              </a:lnSpc>
              <a:buFontTx/>
              <a:buNone/>
            </a:pPr>
            <a:r>
              <a:rPr lang="en-CA" sz="1600" b="1" dirty="0"/>
              <a:t>        </a:t>
            </a:r>
            <a:r>
              <a:rPr lang="en-CA" sz="1600" b="1" dirty="0">
                <a:solidFill>
                  <a:srgbClr val="FF0000"/>
                </a:solidFill>
              </a:rPr>
              <a:t>E)   Portage Creek</a:t>
            </a:r>
          </a:p>
          <a:p>
            <a:pPr>
              <a:lnSpc>
                <a:spcPct val="80000"/>
              </a:lnSpc>
              <a:buNone/>
            </a:pPr>
            <a:r>
              <a:rPr lang="en-CA" sz="1600" b="1" dirty="0"/>
              <a:t>                        Population estimate, life history and tagging</a:t>
            </a:r>
          </a:p>
          <a:p>
            <a:pPr>
              <a:lnSpc>
                <a:spcPct val="80000"/>
              </a:lnSpc>
              <a:buFontTx/>
              <a:buNone/>
            </a:pPr>
            <a:r>
              <a:rPr lang="en-CA" sz="1600" b="1" dirty="0"/>
              <a:t>        </a:t>
            </a:r>
            <a:r>
              <a:rPr lang="en-CA" sz="1600" b="1" dirty="0">
                <a:solidFill>
                  <a:srgbClr val="FF0000"/>
                </a:solidFill>
              </a:rPr>
              <a:t>F)   Cypress River</a:t>
            </a:r>
          </a:p>
          <a:p>
            <a:pPr>
              <a:lnSpc>
                <a:spcPct val="80000"/>
              </a:lnSpc>
              <a:buNone/>
            </a:pPr>
            <a:r>
              <a:rPr lang="en-CA" sz="1600" b="1" dirty="0"/>
              <a:t>                        Population estimate, life history and tagging</a:t>
            </a:r>
          </a:p>
          <a:p>
            <a:pPr>
              <a:lnSpc>
                <a:spcPct val="80000"/>
              </a:lnSpc>
              <a:buFontTx/>
              <a:buNone/>
            </a:pPr>
            <a:r>
              <a:rPr lang="en-CA" sz="1600" b="1" dirty="0">
                <a:solidFill>
                  <a:srgbClr val="FF0000"/>
                </a:solidFill>
              </a:rPr>
              <a:t>        G)   Co-op Angler</a:t>
            </a:r>
          </a:p>
          <a:p>
            <a:pPr>
              <a:lnSpc>
                <a:spcPct val="80000"/>
              </a:lnSpc>
              <a:buFontTx/>
              <a:buNone/>
            </a:pPr>
            <a:r>
              <a:rPr lang="en-CA" sz="1600" b="1" dirty="0">
                <a:solidFill>
                  <a:schemeClr val="bg1"/>
                </a:solidFill>
              </a:rPr>
              <a:t>               </a:t>
            </a:r>
            <a:r>
              <a:rPr lang="en-CA" sz="1600" b="1" dirty="0"/>
              <a:t>Anglers from the North Shore Steelhead Association received a sampling kit (measuring tape, glove, knife, envelopes and instructions) and biologically sampled their adult steelhead catches (fork length, sex, and scale samples) from north shore tributaries (Thunder Bay to Terrace Bay) from April to June. Scientific collectors permits were issued by MNR. </a:t>
            </a:r>
            <a:endParaRPr lang="en-CA" sz="1200" b="1" dirty="0"/>
          </a:p>
          <a:p>
            <a:pPr>
              <a:lnSpc>
                <a:spcPct val="80000"/>
              </a:lnSpc>
              <a:buFontTx/>
              <a:buNone/>
            </a:pPr>
            <a:endParaRPr lang="en-CA" sz="1100" b="1" dirty="0"/>
          </a:p>
          <a:p>
            <a:pPr>
              <a:lnSpc>
                <a:spcPct val="80000"/>
              </a:lnSpc>
              <a:buFontTx/>
              <a:buNone/>
            </a:pPr>
            <a:r>
              <a:rPr lang="en-CA" sz="1600" b="1" dirty="0">
                <a:solidFill>
                  <a:srgbClr val="FF0000"/>
                </a:solidFill>
              </a:rPr>
              <a:t>       The population estimates were based on a ‘Petersen Population Estimate’; Adult </a:t>
            </a:r>
          </a:p>
          <a:p>
            <a:pPr>
              <a:lnSpc>
                <a:spcPct val="80000"/>
              </a:lnSpc>
              <a:buFontTx/>
              <a:buNone/>
            </a:pPr>
            <a:r>
              <a:rPr lang="en-CA" sz="1600" b="1" dirty="0">
                <a:solidFill>
                  <a:srgbClr val="FF0000"/>
                </a:solidFill>
              </a:rPr>
              <a:t>       steelhead are fin clipped in year one and recaptured in year two. The repeat spawners with </a:t>
            </a:r>
          </a:p>
          <a:p>
            <a:pPr>
              <a:lnSpc>
                <a:spcPct val="80000"/>
              </a:lnSpc>
              <a:buFontTx/>
              <a:buNone/>
            </a:pPr>
            <a:r>
              <a:rPr lang="en-CA" sz="1600" b="1" dirty="0">
                <a:solidFill>
                  <a:srgbClr val="FF0000"/>
                </a:solidFill>
              </a:rPr>
              <a:t>       fin clips in year two complete the formula.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Sampled Tributaries</a:t>
            </a:r>
          </a:p>
        </p:txBody>
      </p:sp>
      <p:sp>
        <p:nvSpPr>
          <p:cNvPr id="2" name="AutoShape 2">
            <a:extLst>
              <a:ext uri="{FF2B5EF4-FFF2-40B4-BE49-F238E27FC236}">
                <a16:creationId xmlns:a16="http://schemas.microsoft.com/office/drawing/2014/main" id="{EF087E93-04A1-980D-5BBD-C2A16D690A0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pic>
        <p:nvPicPr>
          <p:cNvPr id="3" name="Picture 2">
            <a:extLst>
              <a:ext uri="{FF2B5EF4-FFF2-40B4-BE49-F238E27FC236}">
                <a16:creationId xmlns:a16="http://schemas.microsoft.com/office/drawing/2014/main" id="{64574711-37CD-4BAE-97C9-2AAEDDAA6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9541" y="764704"/>
            <a:ext cx="8348923" cy="5904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95036801"/>
              </p:ext>
            </p:extLst>
          </p:nvPr>
        </p:nvGraphicFramePr>
        <p:xfrm>
          <a:off x="971600" y="1"/>
          <a:ext cx="7416824" cy="6247218"/>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Co-op Angler, Sample Size / Stream 2026</a:t>
                      </a:r>
                      <a:endParaRPr lang="en-CA" sz="28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3280">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dirty="0">
                          <a:latin typeface="Calibri"/>
                          <a:ea typeface="Calibri"/>
                          <a:cs typeface="Times New Roman"/>
                        </a:rPr>
                        <a:t>A</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Thunder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Whitefish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21</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Neebing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133</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McIntyre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202</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McVicar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100</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Lake Shore Creeks</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29</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MacKenzie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24</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gn="ctr">
                        <a:lnSpc>
                          <a:spcPct val="115000"/>
                        </a:lnSpc>
                        <a:spcAft>
                          <a:spcPts val="0"/>
                        </a:spcAft>
                      </a:pPr>
                      <a:r>
                        <a:rPr lang="en-CA" sz="1600" b="1" dirty="0">
                          <a:latin typeface="Calibri"/>
                          <a:ea typeface="Calibri"/>
                          <a:cs typeface="Times New Roman"/>
                        </a:rPr>
                        <a:t>B</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Black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Portage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14</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latin typeface="Calibri"/>
                          <a:ea typeface="Calibri"/>
                          <a:cs typeface="Times New Roman"/>
                        </a:rPr>
                        <a:t>C</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Nipigon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Jackpine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29</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Cypress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68</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S</a:t>
                      </a:r>
                      <a:r>
                        <a:rPr lang="en-CA" sz="1600" b="1" dirty="0">
                          <a:latin typeface="Calibri"/>
                          <a:ea typeface="Calibri"/>
                          <a:cs typeface="Times New Roman"/>
                        </a:rPr>
                        <a:t>teel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40</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73858">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N</a:t>
                      </a:r>
                      <a:r>
                        <a:rPr lang="en-CA" sz="1600" b="1" dirty="0" err="1">
                          <a:latin typeface="Calibri"/>
                          <a:ea typeface="Calibri"/>
                          <a:cs typeface="Times New Roman"/>
                        </a:rPr>
                        <a:t>ipigon</a:t>
                      </a:r>
                      <a:r>
                        <a:rPr lang="en-CA" sz="1600" b="1" dirty="0">
                          <a:latin typeface="Calibri"/>
                          <a:ea typeface="Calibri"/>
                          <a:cs typeface="Times New Roman"/>
                        </a:rPr>
                        <a:t> east</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11</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920066" y="-94363"/>
            <a:ext cx="8243887" cy="3262432"/>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185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135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  9 Marked fish from Year # 1 Captured in Year #2</a:t>
            </a:r>
          </a:p>
          <a:p>
            <a:pPr eaLnBrk="0" hangingPunct="0"/>
            <a:endParaRPr lang="en-CA" sz="600" dirty="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185 X 135 = 2775 +-1707 @ 95 % Confidence </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9</a:t>
            </a:r>
            <a:endParaRPr lang="en-CA" dirty="0">
              <a:ea typeface="Calibri" pitchFamily="34" charset="0"/>
              <a:cs typeface="Times New Roman" pitchFamily="18" charset="0"/>
            </a:endParaRPr>
          </a:p>
        </p:txBody>
      </p:sp>
      <p:sp>
        <p:nvSpPr>
          <p:cNvPr id="3" name="TextBox 2"/>
          <p:cNvSpPr txBox="1"/>
          <p:nvPr/>
        </p:nvSpPr>
        <p:spPr>
          <a:xfrm>
            <a:off x="599117" y="3568869"/>
            <a:ext cx="7632848" cy="4154984"/>
          </a:xfrm>
          <a:prstGeom prst="rect">
            <a:avLst/>
          </a:prstGeom>
          <a:noFill/>
        </p:spPr>
        <p:txBody>
          <a:bodyPr wrap="square" rtlCol="0">
            <a:spAutoFit/>
          </a:bodyPr>
          <a:lstStyle/>
          <a:p>
            <a:r>
              <a:rPr lang="en-CA" sz="2400" b="1" dirty="0">
                <a:solidFill>
                  <a:schemeClr val="accent6">
                    <a:lumMod val="75000"/>
                  </a:schemeClr>
                </a:solidFill>
              </a:rPr>
              <a:t>Neebing River…..1536 (north branch 2025)</a:t>
            </a:r>
          </a:p>
          <a:p>
            <a:r>
              <a:rPr lang="en-CA" sz="2400" b="1" dirty="0">
                <a:solidFill>
                  <a:schemeClr val="accent6">
                    <a:lumMod val="75000"/>
                  </a:schemeClr>
                </a:solidFill>
              </a:rPr>
              <a:t>McIntyre River…..2775 +- 1707  (2025) </a:t>
            </a:r>
            <a:endParaRPr lang="en-CA" sz="2400" b="1" dirty="0">
              <a:solidFill>
                <a:srgbClr val="FF0000"/>
              </a:solidFill>
            </a:endParaRPr>
          </a:p>
          <a:p>
            <a:r>
              <a:rPr lang="en-CA" sz="2400" b="1" dirty="0">
                <a:solidFill>
                  <a:schemeClr val="accent6">
                    <a:lumMod val="75000"/>
                  </a:schemeClr>
                </a:solidFill>
              </a:rPr>
              <a:t>McVicar Creek…..1596 +- 1513  (2023)</a:t>
            </a:r>
          </a:p>
          <a:p>
            <a:r>
              <a:rPr lang="en-CA" sz="2400" b="1" dirty="0">
                <a:solidFill>
                  <a:schemeClr val="accent6">
                    <a:lumMod val="75000"/>
                  </a:schemeClr>
                </a:solidFill>
              </a:rPr>
              <a:t>Portage Creek….. 86 +- 57 (2024)</a:t>
            </a:r>
          </a:p>
          <a:p>
            <a:r>
              <a:rPr lang="en-CA" sz="2400" b="1" dirty="0">
                <a:solidFill>
                  <a:schemeClr val="accent6">
                    <a:lumMod val="75000"/>
                  </a:schemeClr>
                </a:solidFill>
              </a:rPr>
              <a:t>MacKenzie River.. 229 +- 21 (2025)</a:t>
            </a:r>
          </a:p>
          <a:p>
            <a:r>
              <a:rPr lang="en-CA" sz="2400" b="1" dirty="0">
                <a:solidFill>
                  <a:schemeClr val="accent6">
                    <a:lumMod val="75000"/>
                  </a:schemeClr>
                </a:solidFill>
              </a:rPr>
              <a:t>Cypress River……375 +- 20 (2025)</a:t>
            </a: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p:txBody>
      </p:sp>
      <p:sp>
        <p:nvSpPr>
          <p:cNvPr id="4" name="TextBox 3"/>
          <p:cNvSpPr txBox="1"/>
          <p:nvPr/>
        </p:nvSpPr>
        <p:spPr>
          <a:xfrm>
            <a:off x="1238259" y="3102681"/>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602937" y="5949280"/>
            <a:ext cx="6869716" cy="307777"/>
          </a:xfrm>
          <a:prstGeom prst="rect">
            <a:avLst/>
          </a:prstGeom>
          <a:noFill/>
        </p:spPr>
        <p:txBody>
          <a:bodyPr wrap="square" rtlCol="0">
            <a:spAutoFit/>
          </a:bodyPr>
          <a:lstStyle/>
          <a:p>
            <a:r>
              <a:rPr lang="en-CA" sz="1400" b="1" dirty="0">
                <a:solidFill>
                  <a:srgbClr val="FF0000"/>
                </a:solidFill>
              </a:rPr>
              <a:t> 2025 population estimates for are based on recaptures from 2026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CF141C-C7DD-5011-3F33-32B605095547}"/>
              </a:ext>
            </a:extLst>
          </p:cNvPr>
          <p:cNvPicPr>
            <a:picLocks noChangeAspect="1"/>
          </p:cNvPicPr>
          <p:nvPr/>
        </p:nvPicPr>
        <p:blipFill>
          <a:blip r:embed="rId2" cstate="print"/>
          <a:srcRect/>
          <a:stretch>
            <a:fillRect/>
          </a:stretch>
        </p:blipFill>
        <p:spPr bwMode="auto">
          <a:xfrm>
            <a:off x="971600" y="548680"/>
            <a:ext cx="7272808" cy="5688632"/>
          </a:xfrm>
          <a:prstGeom prst="rect">
            <a:avLst/>
          </a:prstGeom>
          <a:noFill/>
          <a:ln w="9525">
            <a:noFill/>
            <a:miter lim="800000"/>
            <a:headEnd/>
            <a:tailEnd/>
          </a:ln>
        </p:spPr>
      </p:pic>
    </p:spTree>
    <p:extLst>
      <p:ext uri="{BB962C8B-B14F-4D97-AF65-F5344CB8AC3E}">
        <p14:creationId xmlns:p14="http://schemas.microsoft.com/office/powerpoint/2010/main" val="1043555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FA6566-75D8-9767-CBCD-19F3BFBC7A6E}"/>
              </a:ext>
            </a:extLst>
          </p:cNvPr>
          <p:cNvPicPr>
            <a:picLocks noChangeAspect="1"/>
          </p:cNvPicPr>
          <p:nvPr/>
        </p:nvPicPr>
        <p:blipFill>
          <a:blip r:embed="rId2" cstate="print"/>
          <a:srcRect/>
          <a:stretch>
            <a:fillRect/>
          </a:stretch>
        </p:blipFill>
        <p:spPr bwMode="auto">
          <a:xfrm>
            <a:off x="899592" y="548680"/>
            <a:ext cx="7344816" cy="5760640"/>
          </a:xfrm>
          <a:prstGeom prst="rect">
            <a:avLst/>
          </a:prstGeom>
          <a:noFill/>
          <a:ln w="9525">
            <a:noFill/>
            <a:miter lim="800000"/>
            <a:headEnd/>
            <a:tailEnd/>
          </a:ln>
        </p:spPr>
      </p:pic>
    </p:spTree>
    <p:extLst>
      <p:ext uri="{BB962C8B-B14F-4D97-AF65-F5344CB8AC3E}">
        <p14:creationId xmlns:p14="http://schemas.microsoft.com/office/powerpoint/2010/main" val="383140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82D4A4-F36C-1A42-445D-B3792708D1DB}"/>
              </a:ext>
            </a:extLst>
          </p:cNvPr>
          <p:cNvPicPr>
            <a:picLocks noChangeAspect="1"/>
          </p:cNvPicPr>
          <p:nvPr/>
        </p:nvPicPr>
        <p:blipFill>
          <a:blip r:embed="rId2" cstate="print"/>
          <a:srcRect/>
          <a:stretch>
            <a:fillRect/>
          </a:stretch>
        </p:blipFill>
        <p:spPr bwMode="auto">
          <a:xfrm>
            <a:off x="971600" y="692696"/>
            <a:ext cx="7200799" cy="5400600"/>
          </a:xfrm>
          <a:prstGeom prst="rect">
            <a:avLst/>
          </a:prstGeom>
          <a:noFill/>
          <a:ln w="9525">
            <a:noFill/>
            <a:miter lim="800000"/>
            <a:headEnd/>
            <a:tailEnd/>
          </a:ln>
        </p:spPr>
      </p:pic>
    </p:spTree>
    <p:extLst>
      <p:ext uri="{BB962C8B-B14F-4D97-AF65-F5344CB8AC3E}">
        <p14:creationId xmlns:p14="http://schemas.microsoft.com/office/powerpoint/2010/main" val="9901130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34a106e-6316-442c-ad35-738afd673d2b}" enabled="1" method="Standard" siteId="{cddc1229-ac2a-4b97-b78a-0e5cacb5865c}" removed="0"/>
</clbl:labelList>
</file>

<file path=docProps/app.xml><?xml version="1.0" encoding="utf-8"?>
<Properties xmlns="http://schemas.openxmlformats.org/officeDocument/2006/extended-properties" xmlns:vt="http://schemas.openxmlformats.org/officeDocument/2006/docPropsVTypes">
  <Template/>
  <TotalTime>12116</TotalTime>
  <Words>1487</Words>
  <Application>Microsoft Office PowerPoint</Application>
  <PresentationFormat>Letter Paper (8.5x11 in)</PresentationFormat>
  <Paragraphs>208</Paragraphs>
  <Slides>19</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North Shore Steelhead Assessment A Partnership in Research 2026 </vt:lpstr>
      <vt:lpstr>PowerPoint Presentation</vt:lpstr>
      <vt:lpstr>Steelhead Assessment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Smolting History </vt:lpstr>
      <vt:lpstr>Age at First Spawn (Maturity)</vt:lpstr>
      <vt:lpstr>      Repeat Spawners</vt:lpstr>
      <vt:lpstr>Weight and Age of your Steelhead</vt:lpstr>
      <vt:lpstr>What is happening in Black Bay ??</vt:lpstr>
      <vt:lpstr>Lake Superior Steelhead: Summary</vt:lpstr>
      <vt:lpstr>PowerPoint Presentation</vt:lpstr>
      <vt:lpstr>Acknowledgements</vt:lpstr>
      <vt:lpstr>Wild Steelhead Populations are in Your Hands</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Frank Edgson</cp:lastModifiedBy>
  <cp:revision>757</cp:revision>
  <cp:lastPrinted>2022-08-11T01:31:21Z</cp:lastPrinted>
  <dcterms:created xsi:type="dcterms:W3CDTF">2011-08-08T13:24:39Z</dcterms:created>
  <dcterms:modified xsi:type="dcterms:W3CDTF">2026-08-12T20:56:29Z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2023-08-08T15:49:54Z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bcb23926-d047-4a63-865f-40dfd27cc77f</vt:lpwstr>
  </property>
  <property fmtid="{D5CDD505-2E9C-101B-9397-08002B2CF9AE}" pid="8" name="MSIP_Label_034a106e-6316-442c-ad35-738afd673d2b_ContentBits">
    <vt:lpwstr>0</vt:lpwstr>
  </property>
</Properties>
</file>