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9_0.xml" ContentType="application/vnd.ms-powerpoint.comments+xml"/>
  <Override PartName="/ppt/comments/modernComment_142_1C2E7EDA.xml" ContentType="application/vnd.ms-powerpoint.comments+xml"/>
  <Override PartName="/ppt/comments/modernComment_143_A98B7211.xml" ContentType="application/vnd.ms-powerpoint.comments+xml"/>
  <Override PartName="/ppt/comments/modernComment_125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8"/>
  </p:notesMasterIdLst>
  <p:sldIdLst>
    <p:sldId id="304" r:id="rId2"/>
    <p:sldId id="325" r:id="rId3"/>
    <p:sldId id="308" r:id="rId4"/>
    <p:sldId id="277" r:id="rId5"/>
    <p:sldId id="280" r:id="rId6"/>
    <p:sldId id="320" r:id="rId7"/>
    <p:sldId id="319" r:id="rId8"/>
    <p:sldId id="318" r:id="rId9"/>
    <p:sldId id="307" r:id="rId10"/>
    <p:sldId id="299" r:id="rId11"/>
    <p:sldId id="331" r:id="rId12"/>
    <p:sldId id="328" r:id="rId13"/>
    <p:sldId id="314" r:id="rId14"/>
    <p:sldId id="313" r:id="rId15"/>
    <p:sldId id="311" r:id="rId16"/>
    <p:sldId id="324" r:id="rId17"/>
    <p:sldId id="297" r:id="rId18"/>
    <p:sldId id="322" r:id="rId19"/>
    <p:sldId id="323" r:id="rId20"/>
    <p:sldId id="293" r:id="rId21"/>
    <p:sldId id="261" r:id="rId22"/>
    <p:sldId id="262" r:id="rId23"/>
    <p:sldId id="329" r:id="rId24"/>
    <p:sldId id="281" r:id="rId25"/>
    <p:sldId id="287" r:id="rId26"/>
    <p:sldId id="332" r:id="rId27"/>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8EF4B8-4956-8AC4-5111-BEDEDFB63672}" name="Stratton, Kyle (MNR)" initials="SK(" userId="S::Kyle.Stratton@ontario.ca::a189c477-b60f-4933-b9d0-1bd3f414b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3" autoAdjust="0"/>
    <p:restoredTop sz="93939" autoAdjust="0"/>
  </p:normalViewPr>
  <p:slideViewPr>
    <p:cSldViewPr>
      <p:cViewPr varScale="1">
        <p:scale>
          <a:sx n="80" d="100"/>
          <a:sy n="80" d="100"/>
        </p:scale>
        <p:origin x="101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125_0.xml><?xml version="1.0" encoding="utf-8"?>
<p188:cmLst xmlns:a="http://schemas.openxmlformats.org/drawingml/2006/main" xmlns:r="http://schemas.openxmlformats.org/officeDocument/2006/relationships" xmlns:p188="http://schemas.microsoft.com/office/powerpoint/2018/8/main">
  <p188:cm id="{7E195801-B765-4735-A65A-644788B0D74E}" authorId="{A48EF4B8-4956-8AC4-5111-BEDEDFB63672}" created="2024-09-10T19:23:54.788">
    <ac:deMkLst xmlns:ac="http://schemas.microsoft.com/office/drawing/2013/main/command">
      <pc:docMk xmlns:pc="http://schemas.microsoft.com/office/powerpoint/2013/main/command"/>
      <pc:sldMk xmlns:pc="http://schemas.microsoft.com/office/powerpoint/2013/main/command" cId="0" sldId="293"/>
      <ac:picMk id="7" creationId="{08AFD70C-D27C-0285-92E5-801EBD55626D}"/>
    </ac:deMkLst>
    <p188:txBody>
      <a:bodyPr/>
      <a:lstStyle/>
      <a:p>
        <a:r>
          <a:rPr lang="en-CA"/>
          <a:t>MacKenzie River is grouped with Black/Nipigon Bays</a:t>
        </a:r>
      </a:p>
    </p188:txBody>
  </p188:cm>
</p188:cmLst>
</file>

<file path=ppt/comments/modernComment_129_0.xml><?xml version="1.0" encoding="utf-8"?>
<p188:cmLst xmlns:a="http://schemas.openxmlformats.org/drawingml/2006/main" xmlns:r="http://schemas.openxmlformats.org/officeDocument/2006/relationships" xmlns:p188="http://schemas.microsoft.com/office/powerpoint/2018/8/main">
  <p188:cm id="{C5147D1A-CF81-43C7-A2E4-C6C33E72551C}" authorId="{A48EF4B8-4956-8AC4-5111-BEDEDFB63672}" created="2024-09-10T19:22:19.807">
    <pc:sldMkLst xmlns:pc="http://schemas.microsoft.com/office/powerpoint/2013/main/command">
      <pc:docMk/>
      <pc:sldMk cId="0" sldId="297"/>
    </pc:sldMkLst>
    <p188:txBody>
      <a:bodyPr/>
      <a:lstStyle/>
      <a:p>
        <a:r>
          <a:rPr lang="en-CA"/>
          <a:t>MacKenzie River is grouped with Black Bay and Nipigon tributaries</a:t>
        </a:r>
      </a:p>
    </p188:txBody>
  </p188:cm>
</p188:cmLst>
</file>

<file path=ppt/comments/modernComment_142_1C2E7EDA.xml><?xml version="1.0" encoding="utf-8"?>
<p188:cmLst xmlns:a="http://schemas.openxmlformats.org/drawingml/2006/main" xmlns:r="http://schemas.openxmlformats.org/officeDocument/2006/relationships" xmlns:p188="http://schemas.microsoft.com/office/powerpoint/2018/8/main">
  <p188:cm id="{C5A54D4B-C6E8-4E5E-A85E-254075493179}" authorId="{A48EF4B8-4956-8AC4-5111-BEDEDFB63672}" created="2024-09-10T19:22:45.891">
    <ac:deMkLst xmlns:ac="http://schemas.microsoft.com/office/drawing/2013/main/command">
      <pc:docMk xmlns:pc="http://schemas.microsoft.com/office/powerpoint/2013/main/command"/>
      <pc:sldMk xmlns:pc="http://schemas.microsoft.com/office/powerpoint/2013/main/command" cId="472809178" sldId="322"/>
      <ac:picMk id="6" creationId="{FD8015B8-E911-FACB-FB20-CE8A10EF1213}"/>
    </ac:deMkLst>
    <p188:txBody>
      <a:bodyPr/>
      <a:lstStyle/>
      <a:p>
        <a:r>
          <a:rPr lang="en-CA"/>
          <a:t>MacKenzie River is grouped with Black Bay and Nipigon tributaries</a:t>
        </a:r>
      </a:p>
    </p188:txBody>
  </p188:cm>
</p188:cmLst>
</file>

<file path=ppt/comments/modernComment_143_A98B7211.xml><?xml version="1.0" encoding="utf-8"?>
<p188:cmLst xmlns:a="http://schemas.openxmlformats.org/drawingml/2006/main" xmlns:r="http://schemas.openxmlformats.org/officeDocument/2006/relationships" xmlns:p188="http://schemas.microsoft.com/office/powerpoint/2018/8/main">
  <p188:cm id="{65885999-55AB-4630-9CBC-1B5EBAB24953}" authorId="{A48EF4B8-4956-8AC4-5111-BEDEDFB63672}" created="2024-09-10T19:23:38.210">
    <ac:deMkLst xmlns:ac="http://schemas.microsoft.com/office/drawing/2013/main/command">
      <pc:docMk xmlns:pc="http://schemas.microsoft.com/office/powerpoint/2013/main/command"/>
      <pc:sldMk xmlns:pc="http://schemas.microsoft.com/office/powerpoint/2013/main/command" cId="2844488209" sldId="323"/>
      <ac:picMk id="5" creationId="{D1CE0D7C-F549-3773-FEC9-3A80A1687542}"/>
    </ac:deMkLst>
    <p188:txBody>
      <a:bodyPr/>
      <a:lstStyle/>
      <a:p>
        <a:r>
          <a:rPr lang="en-CA"/>
          <a:t>MacKenzie River is grouped with Black/Nipigon Bays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2025-09-09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a:t>
            </a:fld>
            <a:endParaRPr lang="en-CA" dirty="0"/>
          </a:p>
        </p:txBody>
      </p:sp>
    </p:spTree>
    <p:extLst>
      <p:ext uri="{BB962C8B-B14F-4D97-AF65-F5344CB8AC3E}">
        <p14:creationId xmlns:p14="http://schemas.microsoft.com/office/powerpoint/2010/main" val="135698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14</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15</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22</a:t>
            </a:fld>
            <a:endParaRPr lang="en-CA" dirty="0"/>
          </a:p>
        </p:txBody>
      </p:sp>
    </p:spTree>
    <p:extLst>
      <p:ext uri="{BB962C8B-B14F-4D97-AF65-F5344CB8AC3E}">
        <p14:creationId xmlns:p14="http://schemas.microsoft.com/office/powerpoint/2010/main" val="7985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25</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29_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microsoft.com/office/2018/10/relationships/comments" Target="../comments/modernComment_142_1C2E7EDA.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8/10/relationships/comments" Target="../comments/modernComment_143_A98B7211.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microsoft.com/office/2018/10/relationships/comments" Target="../comments/modernComment_125_0.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2025</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68" y="5926801"/>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830997"/>
          </a:xfrm>
          <a:prstGeom prst="rect">
            <a:avLst/>
          </a:prstGeom>
        </p:spPr>
        <p:txBody>
          <a:bodyPr wrap="square">
            <a:spAutoFit/>
          </a:bodyPr>
          <a:lstStyle/>
          <a:p>
            <a:pPr algn="ctr"/>
            <a:r>
              <a:rPr lang="en-CA" sz="1600" b="1" dirty="0"/>
              <a:t>By: Jon George, </a:t>
            </a:r>
          </a:p>
          <a:p>
            <a:pPr algn="ctr"/>
            <a:r>
              <a:rPr lang="en-CA" sz="1600" b="1" dirty="0"/>
              <a:t>Project Manager</a:t>
            </a:r>
          </a:p>
          <a:p>
            <a:pPr algn="ctr"/>
            <a:r>
              <a:rPr lang="en-CA" sz="1600" b="1" dirty="0"/>
              <a:t>Thunder Bay </a:t>
            </a:r>
          </a:p>
        </p:txBody>
      </p:sp>
      <p:pic>
        <p:nvPicPr>
          <p:cNvPr id="4" name="Picture 3">
            <a:extLst>
              <a:ext uri="{FF2B5EF4-FFF2-40B4-BE49-F238E27FC236}">
                <a16:creationId xmlns:a16="http://schemas.microsoft.com/office/drawing/2014/main" id="{5E382855-7B48-E721-5062-29095E28EA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484784"/>
            <a:ext cx="7200800" cy="439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920066" y="-94363"/>
            <a:ext cx="8243887" cy="3262432"/>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313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141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  10 Marked fish from Year # 1 Captured in Year #2</a:t>
            </a:r>
          </a:p>
          <a:p>
            <a:pPr eaLnBrk="0" hangingPunct="0"/>
            <a:endParaRPr lang="en-CA" sz="600" dirty="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313 X 141 = 4413 +- 2593 @ 95 % Confidence </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24</a:t>
            </a:r>
            <a:endParaRPr lang="en-CA" dirty="0">
              <a:ea typeface="Calibri" pitchFamily="34" charset="0"/>
              <a:cs typeface="Times New Roman" pitchFamily="18" charset="0"/>
            </a:endParaRPr>
          </a:p>
        </p:txBody>
      </p:sp>
      <p:sp>
        <p:nvSpPr>
          <p:cNvPr id="3" name="TextBox 2"/>
          <p:cNvSpPr txBox="1"/>
          <p:nvPr/>
        </p:nvSpPr>
        <p:spPr>
          <a:xfrm>
            <a:off x="599117" y="3568869"/>
            <a:ext cx="7632848" cy="4524315"/>
          </a:xfrm>
          <a:prstGeom prst="rect">
            <a:avLst/>
          </a:prstGeom>
          <a:noFill/>
        </p:spPr>
        <p:txBody>
          <a:bodyPr wrap="square" rtlCol="0">
            <a:spAutoFit/>
          </a:bodyPr>
          <a:lstStyle/>
          <a:p>
            <a:r>
              <a:rPr lang="en-CA" sz="2400" b="1" dirty="0">
                <a:solidFill>
                  <a:schemeClr val="accent6">
                    <a:lumMod val="75000"/>
                  </a:schemeClr>
                </a:solidFill>
              </a:rPr>
              <a:t>Neebing River…..1157 +- 698 (north branch 2024)</a:t>
            </a:r>
          </a:p>
          <a:p>
            <a:r>
              <a:rPr lang="en-CA" sz="2400" b="1" dirty="0">
                <a:solidFill>
                  <a:schemeClr val="accent6">
                    <a:lumMod val="75000"/>
                  </a:schemeClr>
                </a:solidFill>
              </a:rPr>
              <a:t>McIntyre River…..4413 +- 2593  (2024)  </a:t>
            </a:r>
          </a:p>
          <a:p>
            <a:r>
              <a:rPr lang="en-CA" sz="2400" b="1" dirty="0">
                <a:solidFill>
                  <a:srgbClr val="FF0000"/>
                </a:solidFill>
              </a:rPr>
              <a:t>      Note: 2200 adults from electronic counter</a:t>
            </a:r>
          </a:p>
          <a:p>
            <a:r>
              <a:rPr lang="en-CA" sz="2400" b="1" dirty="0">
                <a:solidFill>
                  <a:schemeClr val="accent6">
                    <a:lumMod val="75000"/>
                  </a:schemeClr>
                </a:solidFill>
              </a:rPr>
              <a:t>McVicar Creek…..1596 +- 1513  (2023)</a:t>
            </a:r>
          </a:p>
          <a:p>
            <a:r>
              <a:rPr lang="en-CA" sz="2400" b="1" dirty="0">
                <a:solidFill>
                  <a:schemeClr val="accent6">
                    <a:lumMod val="75000"/>
                  </a:schemeClr>
                </a:solidFill>
              </a:rPr>
              <a:t>Portage Creek….. 86 +- 57 (2024)</a:t>
            </a:r>
          </a:p>
          <a:p>
            <a:r>
              <a:rPr lang="en-CA" sz="2400" b="1" dirty="0">
                <a:solidFill>
                  <a:schemeClr val="accent6">
                    <a:lumMod val="75000"/>
                  </a:schemeClr>
                </a:solidFill>
              </a:rPr>
              <a:t>MacKenzie River.. 398 +- 342 (2024)</a:t>
            </a:r>
          </a:p>
          <a:p>
            <a:r>
              <a:rPr lang="en-CA" sz="2400" b="1" dirty="0">
                <a:solidFill>
                  <a:schemeClr val="accent6">
                    <a:lumMod val="75000"/>
                  </a:schemeClr>
                </a:solidFill>
              </a:rPr>
              <a:t>Cypress River……713 +- 468 (2024)</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238259" y="310268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781476" y="6238170"/>
            <a:ext cx="6869716" cy="523220"/>
          </a:xfrm>
          <a:prstGeom prst="rect">
            <a:avLst/>
          </a:prstGeom>
          <a:noFill/>
        </p:spPr>
        <p:txBody>
          <a:bodyPr wrap="square" rtlCol="0">
            <a:spAutoFit/>
          </a:bodyPr>
          <a:lstStyle/>
          <a:p>
            <a:r>
              <a:rPr lang="en-CA" sz="1400" b="1" dirty="0">
                <a:solidFill>
                  <a:srgbClr val="FF0000"/>
                </a:solidFill>
              </a:rPr>
              <a:t> 2024 population estimates for are based on recaptures from 2025</a:t>
            </a:r>
          </a:p>
          <a:p>
            <a:r>
              <a:rPr lang="en-CA" sz="1400" b="1" dirty="0">
                <a:solidFill>
                  <a:srgbClr val="FF0000"/>
                </a:solidFill>
              </a:rPr>
              <a:t>McIntyre River 2024 adult count was also estimated with an electronic counter</a:t>
            </a:r>
          </a:p>
        </p:txBody>
      </p:sp>
      <p:sp>
        <p:nvSpPr>
          <p:cNvPr id="2" name="Star: 5 Points 1">
            <a:extLst>
              <a:ext uri="{FF2B5EF4-FFF2-40B4-BE49-F238E27FC236}">
                <a16:creationId xmlns:a16="http://schemas.microsoft.com/office/drawing/2014/main" id="{67A0C5A7-3618-8442-0C5D-67953BC857C1}"/>
              </a:ext>
            </a:extLst>
          </p:cNvPr>
          <p:cNvSpPr/>
          <p:nvPr/>
        </p:nvSpPr>
        <p:spPr>
          <a:xfrm>
            <a:off x="6212237" y="4050613"/>
            <a:ext cx="277180" cy="1796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tar: 5 Points 7">
            <a:extLst>
              <a:ext uri="{FF2B5EF4-FFF2-40B4-BE49-F238E27FC236}">
                <a16:creationId xmlns:a16="http://schemas.microsoft.com/office/drawing/2014/main" id="{E4514318-ECBB-9F33-4093-7ED81E9C6B0D}"/>
              </a:ext>
            </a:extLst>
          </p:cNvPr>
          <p:cNvSpPr/>
          <p:nvPr/>
        </p:nvSpPr>
        <p:spPr>
          <a:xfrm>
            <a:off x="781476" y="4437112"/>
            <a:ext cx="277180" cy="1796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20242-B6FE-FF41-AF3D-508E75F144B0}"/>
              </a:ext>
            </a:extLst>
          </p:cNvPr>
          <p:cNvPicPr>
            <a:picLocks noChangeAspect="1"/>
          </p:cNvPicPr>
          <p:nvPr/>
        </p:nvPicPr>
        <p:blipFill>
          <a:blip r:embed="rId2" cstate="print"/>
          <a:srcRect/>
          <a:stretch>
            <a:fillRect/>
          </a:stretch>
        </p:blipFill>
        <p:spPr bwMode="auto">
          <a:xfrm>
            <a:off x="251520" y="548680"/>
            <a:ext cx="8640960" cy="5760640"/>
          </a:xfrm>
          <a:prstGeom prst="rect">
            <a:avLst/>
          </a:prstGeom>
          <a:noFill/>
          <a:ln w="9525">
            <a:noFill/>
            <a:miter lim="800000"/>
            <a:headEnd/>
            <a:tailEnd/>
          </a:ln>
        </p:spPr>
      </p:pic>
    </p:spTree>
    <p:extLst>
      <p:ext uri="{BB962C8B-B14F-4D97-AF65-F5344CB8AC3E}">
        <p14:creationId xmlns:p14="http://schemas.microsoft.com/office/powerpoint/2010/main" val="104355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9F491-A5F9-84C9-2934-417755F518F6}"/>
              </a:ext>
            </a:extLst>
          </p:cNvPr>
          <p:cNvPicPr>
            <a:picLocks noChangeAspect="1"/>
          </p:cNvPicPr>
          <p:nvPr/>
        </p:nvPicPr>
        <p:blipFill>
          <a:blip r:embed="rId2" cstate="print"/>
          <a:srcRect/>
          <a:stretch>
            <a:fillRect/>
          </a:stretch>
        </p:blipFill>
        <p:spPr bwMode="auto">
          <a:xfrm>
            <a:off x="323528" y="548680"/>
            <a:ext cx="8568952" cy="5760640"/>
          </a:xfrm>
          <a:prstGeom prst="rect">
            <a:avLst/>
          </a:prstGeom>
          <a:noFill/>
          <a:ln w="9525">
            <a:noFill/>
            <a:miter lim="800000"/>
            <a:headEnd/>
            <a:tailEnd/>
          </a:ln>
        </p:spPr>
      </p:pic>
    </p:spTree>
    <p:extLst>
      <p:ext uri="{BB962C8B-B14F-4D97-AF65-F5344CB8AC3E}">
        <p14:creationId xmlns:p14="http://schemas.microsoft.com/office/powerpoint/2010/main" val="38314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938992"/>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 following scale </a:t>
            </a:r>
          </a:p>
          <a:p>
            <a:r>
              <a:rPr lang="en-CA" sz="1200" b="1" dirty="0"/>
              <a:t>     age / life history interpretation</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CF55A7-8A63-9232-2552-E3B5C03BA06B}"/>
              </a:ext>
            </a:extLst>
          </p:cNvPr>
          <p:cNvPicPr>
            <a:picLocks noChangeAspect="1"/>
          </p:cNvPicPr>
          <p:nvPr/>
        </p:nvPicPr>
        <p:blipFill>
          <a:blip r:embed="rId2" cstate="print"/>
          <a:srcRect/>
          <a:stretch>
            <a:fillRect/>
          </a:stretch>
        </p:blipFill>
        <p:spPr bwMode="auto">
          <a:xfrm>
            <a:off x="323528" y="548680"/>
            <a:ext cx="8496944" cy="5760640"/>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89041-9283-4E5C-FB88-B2687DDEC7F3}"/>
              </a:ext>
            </a:extLst>
          </p:cNvPr>
          <p:cNvPicPr>
            <a:picLocks noChangeAspect="1"/>
          </p:cNvPicPr>
          <p:nvPr/>
        </p:nvPicPr>
        <p:blipFill>
          <a:blip r:embed="rId3" cstate="print"/>
          <a:srcRect/>
          <a:stretch>
            <a:fillRect/>
          </a:stretch>
        </p:blipFill>
        <p:spPr bwMode="auto">
          <a:xfrm>
            <a:off x="251520" y="908720"/>
            <a:ext cx="8640960" cy="5400600"/>
          </a:xfrm>
          <a:prstGeom prst="rect">
            <a:avLst/>
          </a:prstGeom>
          <a:noFill/>
          <a:ln w="9525">
            <a:noFill/>
            <a:miter lim="800000"/>
            <a:headEnd/>
            <a:tailEnd/>
          </a:ln>
        </p:spPr>
      </p:pic>
    </p:spTree>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a:xfrm>
            <a:off x="457200" y="18606"/>
            <a:ext cx="8229600" cy="1143000"/>
          </a:xfrm>
        </p:spPr>
        <p:txBody>
          <a:bodyPr/>
          <a:lstStyle/>
          <a:p>
            <a:r>
              <a:rPr lang="en-CA" b="1" dirty="0">
                <a:solidFill>
                  <a:srgbClr val="FF0000"/>
                </a:solidFill>
              </a:rPr>
              <a:t>Smolting History </a:t>
            </a:r>
          </a:p>
        </p:txBody>
      </p:sp>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4294967295"/>
          </p:nvPr>
        </p:nvSpPr>
        <p:spPr>
          <a:xfrm>
            <a:off x="107637" y="4868374"/>
            <a:ext cx="4824536" cy="3661867"/>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813782"/>
            <a:ext cx="3538736" cy="1868131"/>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8A4ADCB2-BDCE-9F1A-B91B-5250A73E0955}"/>
              </a:ext>
            </a:extLst>
          </p:cNvPr>
          <p:cNvPicPr>
            <a:picLocks noGrp="1" noChangeAspect="1"/>
          </p:cNvPicPr>
          <p:nvPr>
            <p:ph sz="half" idx="1"/>
          </p:nvPr>
        </p:nvPicPr>
        <p:blipFill>
          <a:blip r:embed="rId4" cstate="print"/>
          <a:srcRect/>
          <a:stretch>
            <a:fillRect/>
          </a:stretch>
        </p:blipFill>
        <p:spPr bwMode="auto">
          <a:xfrm>
            <a:off x="683568" y="1842005"/>
            <a:ext cx="4038600" cy="2895600"/>
          </a:xfrm>
          <a:prstGeom prst="rect">
            <a:avLst/>
          </a:prstGeom>
          <a:noFill/>
          <a:ln w="9525">
            <a:noFill/>
            <a:miter lim="800000"/>
            <a:headEnd/>
            <a:tailEnd/>
          </a:ln>
        </p:spPr>
      </p:pic>
      <p:pic>
        <p:nvPicPr>
          <p:cNvPr id="11" name="Content Placeholder 10">
            <a:extLst>
              <a:ext uri="{FF2B5EF4-FFF2-40B4-BE49-F238E27FC236}">
                <a16:creationId xmlns:a16="http://schemas.microsoft.com/office/drawing/2014/main" id="{CD70D994-40D7-930D-C96C-03CFA8F1AE51}"/>
              </a:ext>
            </a:extLst>
          </p:cNvPr>
          <p:cNvPicPr>
            <a:picLocks noGrp="1" noChangeAspect="1"/>
          </p:cNvPicPr>
          <p:nvPr>
            <p:ph sz="half" idx="2"/>
          </p:nvPr>
        </p:nvPicPr>
        <p:blipFill>
          <a:blip r:embed="rId5" cstate="print"/>
          <a:srcRect/>
          <a:stretch>
            <a:fillRect/>
          </a:stretch>
        </p:blipFill>
        <p:spPr bwMode="auto">
          <a:xfrm>
            <a:off x="4698008" y="1842005"/>
            <a:ext cx="4038600" cy="2895600"/>
          </a:xfrm>
          <a:prstGeom prst="rect">
            <a:avLst/>
          </a:prstGeom>
          <a:noFill/>
          <a:ln w="9525">
            <a:noFill/>
            <a:miter lim="800000"/>
            <a:headEnd/>
            <a:tailEnd/>
          </a:ln>
        </p:spPr>
      </p:pic>
    </p:spTree>
    <p:extLst>
      <p:ext uri="{BB962C8B-B14F-4D97-AF65-F5344CB8AC3E}">
        <p14:creationId xmlns:p14="http://schemas.microsoft.com/office/powerpoint/2010/main" val="472809178"/>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sp>
        <p:nvSpPr>
          <p:cNvPr id="3" name="Text Placeholder 2">
            <a:extLst>
              <a:ext uri="{FF2B5EF4-FFF2-40B4-BE49-F238E27FC236}">
                <a16:creationId xmlns:a16="http://schemas.microsoft.com/office/drawing/2014/main" id="{8BD133CF-6E6E-4E07-BD3E-24B00152FAC9}"/>
              </a:ext>
            </a:extLst>
          </p:cNvPr>
          <p:cNvSpPr>
            <a:spLocks noGrp="1"/>
          </p:cNvSpPr>
          <p:nvPr>
            <p:ph sz="half" idx="2"/>
          </p:nvPr>
        </p:nvSpPr>
        <p:spPr>
          <a:xfrm>
            <a:off x="66309" y="4443799"/>
            <a:ext cx="5400600" cy="2124143"/>
          </a:xfrm>
        </p:spPr>
        <p:txBody>
          <a:bodyPr>
            <a:normAutofit/>
          </a:bodyPr>
          <a:lstStyle/>
          <a:p>
            <a:r>
              <a:rPr lang="en-CA" sz="1800" b="1" dirty="0"/>
              <a:t>At maturity males have spent one to three years in Lake Superior and range in size from 30 to 60 cm. Females are generally a year older and  have spent two to four years in the lake environment and range from 48 to 65 cm.</a:t>
            </a:r>
          </a:p>
          <a:p>
            <a:r>
              <a:rPr lang="en-CA" sz="1800" b="1" dirty="0"/>
              <a:t>Spawning steelhead have a strong homing instinct to the stream in which they were born.</a:t>
            </a:r>
          </a:p>
        </p:txBody>
      </p:sp>
      <p:pic>
        <p:nvPicPr>
          <p:cNvPr id="2050" name="Picture 2" descr="How to Fish for Rainbow Trout in a Lake - My Fishing Tools">
            <a:extLst>
              <a:ext uri="{FF2B5EF4-FFF2-40B4-BE49-F238E27FC236}">
                <a16:creationId xmlns:a16="http://schemas.microsoft.com/office/drawing/2014/main" id="{9FFF40B5-9241-4871-976D-4F7D40A9F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95018"/>
            <a:ext cx="3312368" cy="21241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12D8EE-871F-BAB1-10DA-73F366DD72F9}"/>
              </a:ext>
            </a:extLst>
          </p:cNvPr>
          <p:cNvPicPr>
            <a:picLocks noChangeAspect="1"/>
          </p:cNvPicPr>
          <p:nvPr/>
        </p:nvPicPr>
        <p:blipFill>
          <a:blip r:embed="rId4" cstate="print"/>
          <a:srcRect/>
          <a:stretch>
            <a:fillRect/>
          </a:stretch>
        </p:blipFill>
        <p:spPr bwMode="auto">
          <a:xfrm>
            <a:off x="3995936" y="1519624"/>
            <a:ext cx="5943600" cy="2924175"/>
          </a:xfrm>
          <a:prstGeom prst="rect">
            <a:avLst/>
          </a:prstGeom>
          <a:noFill/>
          <a:ln w="9525">
            <a:noFill/>
            <a:miter lim="800000"/>
            <a:headEnd/>
            <a:tailEnd/>
          </a:ln>
        </p:spPr>
      </p:pic>
      <p:pic>
        <p:nvPicPr>
          <p:cNvPr id="7" name="Picture 6">
            <a:extLst>
              <a:ext uri="{FF2B5EF4-FFF2-40B4-BE49-F238E27FC236}">
                <a16:creationId xmlns:a16="http://schemas.microsoft.com/office/drawing/2014/main" id="{26479CDC-8036-CECF-CC14-7D26AA0D2E39}"/>
              </a:ext>
            </a:extLst>
          </p:cNvPr>
          <p:cNvPicPr>
            <a:picLocks noChangeAspect="1"/>
          </p:cNvPicPr>
          <p:nvPr/>
        </p:nvPicPr>
        <p:blipFill>
          <a:blip r:embed="rId5" cstate="print"/>
          <a:srcRect/>
          <a:stretch>
            <a:fillRect/>
          </a:stretch>
        </p:blipFill>
        <p:spPr bwMode="auto">
          <a:xfrm>
            <a:off x="499659" y="1417638"/>
            <a:ext cx="4533900" cy="3095625"/>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Lake Superior Steelhead</a:t>
            </a:r>
          </a:p>
        </p:txBody>
      </p:sp>
      <p:pic>
        <p:nvPicPr>
          <p:cNvPr id="5" name="Picture 4">
            <a:extLst>
              <a:ext uri="{FF2B5EF4-FFF2-40B4-BE49-F238E27FC236}">
                <a16:creationId xmlns:a16="http://schemas.microsoft.com/office/drawing/2014/main" id="{BF35A4DA-9D3B-1EA8-8E76-DB50D8D89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259632"/>
            <a:ext cx="7200800" cy="5598368"/>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56322" y="4496392"/>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can be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3" name="Picture 2">
            <a:extLst>
              <a:ext uri="{FF2B5EF4-FFF2-40B4-BE49-F238E27FC236}">
                <a16:creationId xmlns:a16="http://schemas.microsoft.com/office/drawing/2014/main" id="{FB3B178C-8B0D-4635-8EFE-35D0EA69F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589478"/>
            <a:ext cx="3600400" cy="2062104"/>
          </a:xfrm>
          <a:prstGeom prst="rect">
            <a:avLst/>
          </a:prstGeom>
        </p:spPr>
      </p:pic>
      <p:pic>
        <p:nvPicPr>
          <p:cNvPr id="2" name="Picture 1">
            <a:extLst>
              <a:ext uri="{FF2B5EF4-FFF2-40B4-BE49-F238E27FC236}">
                <a16:creationId xmlns:a16="http://schemas.microsoft.com/office/drawing/2014/main" id="{7CD9C3E9-27E0-604B-8BE5-67AAF5CF189A}"/>
              </a:ext>
            </a:extLst>
          </p:cNvPr>
          <p:cNvPicPr>
            <a:picLocks noChangeAspect="1"/>
          </p:cNvPicPr>
          <p:nvPr/>
        </p:nvPicPr>
        <p:blipFill>
          <a:blip r:embed="rId4" cstate="print"/>
          <a:srcRect/>
          <a:stretch>
            <a:fillRect/>
          </a:stretch>
        </p:blipFill>
        <p:spPr bwMode="auto">
          <a:xfrm>
            <a:off x="273648" y="1167216"/>
            <a:ext cx="4533900" cy="3219450"/>
          </a:xfrm>
          <a:prstGeom prst="rect">
            <a:avLst/>
          </a:prstGeom>
          <a:noFill/>
          <a:ln w="9525">
            <a:noFill/>
            <a:miter lim="800000"/>
            <a:headEnd/>
            <a:tailEnd/>
          </a:ln>
        </p:spPr>
      </p:pic>
      <p:pic>
        <p:nvPicPr>
          <p:cNvPr id="5" name="Picture 4">
            <a:extLst>
              <a:ext uri="{FF2B5EF4-FFF2-40B4-BE49-F238E27FC236}">
                <a16:creationId xmlns:a16="http://schemas.microsoft.com/office/drawing/2014/main" id="{014FFFEE-8926-DF5E-954C-C2C4DE233929}"/>
              </a:ext>
            </a:extLst>
          </p:cNvPr>
          <p:cNvPicPr>
            <a:picLocks noChangeAspect="1"/>
          </p:cNvPicPr>
          <p:nvPr/>
        </p:nvPicPr>
        <p:blipFill>
          <a:blip r:embed="rId5" cstate="print"/>
          <a:srcRect/>
          <a:stretch>
            <a:fillRect/>
          </a:stretch>
        </p:blipFill>
        <p:spPr bwMode="auto">
          <a:xfrm>
            <a:off x="4605734" y="1167215"/>
            <a:ext cx="4552950" cy="3219450"/>
          </a:xfrm>
          <a:prstGeom prst="rect">
            <a:avLst/>
          </a:prstGeom>
          <a:noFill/>
          <a:ln w="9525">
            <a:noFill/>
            <a:miter lim="800000"/>
            <a:headEnd/>
            <a:tailEnd/>
          </a:ln>
        </p:spPr>
      </p:pic>
    </p:spTree>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550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may weigh 2.5 kg. or 5.5 Lbs.</a:t>
            </a:r>
          </a:p>
          <a:p>
            <a:pPr marL="457200" indent="-457200" eaLnBrk="1" hangingPunct="1">
              <a:lnSpc>
                <a:spcPct val="80000"/>
              </a:lnSpc>
            </a:pPr>
            <a:r>
              <a:rPr lang="en-CA" sz="2600" b="1" dirty="0"/>
              <a:t>A 75 cm. (30”) steelhead may weigh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can be 3 years old</a:t>
            </a:r>
          </a:p>
          <a:p>
            <a:pPr marL="457200" indent="-457200" eaLnBrk="1" hangingPunct="1">
              <a:lnSpc>
                <a:spcPct val="80000"/>
              </a:lnSpc>
            </a:pPr>
            <a:r>
              <a:rPr lang="en-CA" sz="2600" b="1" dirty="0"/>
              <a:t>A 70 cm. (28”) steelhead can be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35633" y="878681"/>
            <a:ext cx="4320480" cy="5693866"/>
          </a:xfrm>
          <a:prstGeom prst="rect">
            <a:avLst/>
          </a:prstGeom>
          <a:noFill/>
        </p:spPr>
        <p:txBody>
          <a:bodyPr wrap="square" rtlCol="0">
            <a:spAutoFit/>
          </a:bodyPr>
          <a:lstStyle/>
          <a:p>
            <a:r>
              <a:rPr lang="en-CA" sz="1400" b="1" dirty="0"/>
              <a:t>The adult estimated steelhead population size in Portage Creek in 1992 was 500….increasing to over 2000 by 2003. In 2020 the population was estimated at less than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2023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is related to poor survival of juvenile steelhead from the smolt stage (migration from Portage Creek to Black Bay) to first time spawners. This decline in the steelhead population corresponds with changes in the Black Bay fish community after 2004. In 2024 the adult population size has declined to the lowest since the study began in the early 1990’s</a:t>
            </a:r>
          </a:p>
        </p:txBody>
      </p:sp>
      <p:pic>
        <p:nvPicPr>
          <p:cNvPr id="4" name="Picture 3">
            <a:extLst>
              <a:ext uri="{FF2B5EF4-FFF2-40B4-BE49-F238E27FC236}">
                <a16:creationId xmlns:a16="http://schemas.microsoft.com/office/drawing/2014/main" id="{65093676-F52B-690E-5F02-28D2AE04C3C3}"/>
              </a:ext>
            </a:extLst>
          </p:cNvPr>
          <p:cNvPicPr>
            <a:picLocks noChangeAspect="1"/>
          </p:cNvPicPr>
          <p:nvPr/>
        </p:nvPicPr>
        <p:blipFill>
          <a:blip r:embed="rId3" cstate="print"/>
          <a:srcRect/>
          <a:stretch>
            <a:fillRect/>
          </a:stretch>
        </p:blipFill>
        <p:spPr bwMode="auto">
          <a:xfrm>
            <a:off x="48728" y="689201"/>
            <a:ext cx="4533900" cy="3076575"/>
          </a:xfrm>
          <a:prstGeom prst="rect">
            <a:avLst/>
          </a:prstGeom>
          <a:noFill/>
          <a:ln w="9525">
            <a:noFill/>
            <a:miter lim="800000"/>
            <a:headEnd/>
            <a:tailEnd/>
          </a:ln>
        </p:spPr>
      </p:pic>
      <p:pic>
        <p:nvPicPr>
          <p:cNvPr id="5" name="Picture 4">
            <a:extLst>
              <a:ext uri="{FF2B5EF4-FFF2-40B4-BE49-F238E27FC236}">
                <a16:creationId xmlns:a16="http://schemas.microsoft.com/office/drawing/2014/main" id="{6C14089F-1C56-2565-9A6A-D13FE15C6DFD}"/>
              </a:ext>
            </a:extLst>
          </p:cNvPr>
          <p:cNvPicPr>
            <a:picLocks noChangeAspect="1"/>
          </p:cNvPicPr>
          <p:nvPr/>
        </p:nvPicPr>
        <p:blipFill>
          <a:blip r:embed="rId4" cstate="print"/>
          <a:srcRect/>
          <a:stretch>
            <a:fillRect/>
          </a:stretch>
        </p:blipFill>
        <p:spPr bwMode="auto">
          <a:xfrm>
            <a:off x="106490" y="3679975"/>
            <a:ext cx="4657725" cy="3028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7C99FB-A2DC-B090-2C65-F8BEF9077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68760"/>
            <a:ext cx="7272808" cy="5040560"/>
          </a:xfrm>
          <a:prstGeom prst="rect">
            <a:avLst/>
          </a:prstGeom>
        </p:spPr>
      </p:pic>
      <p:sp>
        <p:nvSpPr>
          <p:cNvPr id="9" name="TextBox 8">
            <a:extLst>
              <a:ext uri="{FF2B5EF4-FFF2-40B4-BE49-F238E27FC236}">
                <a16:creationId xmlns:a16="http://schemas.microsoft.com/office/drawing/2014/main" id="{57655DA5-A3BC-676B-A2E9-2659E0305B39}"/>
              </a:ext>
            </a:extLst>
          </p:cNvPr>
          <p:cNvSpPr txBox="1"/>
          <p:nvPr/>
        </p:nvSpPr>
        <p:spPr>
          <a:xfrm>
            <a:off x="323528" y="609680"/>
            <a:ext cx="9684568" cy="400110"/>
          </a:xfrm>
          <a:prstGeom prst="rect">
            <a:avLst/>
          </a:prstGeom>
          <a:noFill/>
        </p:spPr>
        <p:txBody>
          <a:bodyPr wrap="square" rtlCol="0">
            <a:spAutoFit/>
          </a:bodyPr>
          <a:lstStyle/>
          <a:p>
            <a:r>
              <a:rPr lang="en-CA" sz="2000" b="1" dirty="0">
                <a:solidFill>
                  <a:srgbClr val="FF0000"/>
                </a:solidFill>
              </a:rPr>
              <a:t>Steelhead tag returns from Ontario’s Western Lake Superior tributaries</a:t>
            </a:r>
          </a:p>
        </p:txBody>
      </p:sp>
    </p:spTree>
    <p:extLst>
      <p:ext uri="{BB962C8B-B14F-4D97-AF65-F5344CB8AC3E}">
        <p14:creationId xmlns:p14="http://schemas.microsoft.com/office/powerpoint/2010/main" val="151492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251520" y="1124744"/>
            <a:ext cx="858964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Urban Thunder Bay tributaries </a:t>
            </a:r>
            <a:r>
              <a:rPr lang="en-CA" sz="1400" b="1" dirty="0" err="1">
                <a:latin typeface="Arial" pitchFamily="34" charset="0"/>
                <a:cs typeface="Arial" pitchFamily="34" charset="0"/>
              </a:rPr>
              <a:t>ie</a:t>
            </a:r>
            <a:r>
              <a:rPr lang="en-CA" sz="1400" b="1" dirty="0">
                <a:latin typeface="Arial" pitchFamily="34" charset="0"/>
                <a:cs typeface="Arial" pitchFamily="34" charset="0"/>
              </a:rPr>
              <a:t>. </a:t>
            </a:r>
            <a:r>
              <a:rPr lang="en-CA" sz="1400" b="1" dirty="0" err="1">
                <a:latin typeface="Arial" pitchFamily="34" charset="0"/>
                <a:cs typeface="Arial" pitchFamily="34" charset="0"/>
              </a:rPr>
              <a:t>Neebing</a:t>
            </a:r>
            <a:r>
              <a:rPr lang="en-CA" sz="1400" b="1" dirty="0">
                <a:latin typeface="Arial" pitchFamily="34" charset="0"/>
                <a:cs typeface="Arial" pitchFamily="34" charset="0"/>
              </a:rPr>
              <a:t> and McIntyre R. still have significant numbers of large, older repeat spawning adults, 2022 is a strong recruiting year class </a:t>
            </a:r>
          </a:p>
          <a:p>
            <a:pPr>
              <a:lnSpc>
                <a:spcPct val="80000"/>
              </a:lnSpc>
            </a:pPr>
            <a:r>
              <a:rPr lang="en-CA" sz="1400" b="1" dirty="0">
                <a:latin typeface="Arial" pitchFamily="34" charset="0"/>
                <a:cs typeface="Arial" pitchFamily="34" charset="0"/>
              </a:rPr>
              <a:t>Small Lake Shore tributaries have small adult steelhead populations with high annual mortality</a:t>
            </a:r>
            <a:endParaRPr lang="en-CA" sz="1800" dirty="0"/>
          </a:p>
          <a:p>
            <a:pPr>
              <a:lnSpc>
                <a:spcPct val="80000"/>
              </a:lnSpc>
            </a:pPr>
            <a:r>
              <a:rPr lang="en-CA" sz="1400" b="1" dirty="0">
                <a:latin typeface="Arial" pitchFamily="34" charset="0"/>
                <a:cs typeface="Arial" pitchFamily="34" charset="0"/>
              </a:rPr>
              <a:t>The MacKenzie River has an adult population size of 398 +-342 and a repeat spawning rate of 70% indicating a relatively small, fragile but sustainable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significantly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86 +- 57 (2024) from over 2000 (2007)… equivalent to &gt; 90% decrease.</a:t>
            </a:r>
          </a:p>
          <a:p>
            <a:pPr>
              <a:lnSpc>
                <a:spcPct val="80000"/>
              </a:lnSpc>
            </a:pPr>
            <a:r>
              <a:rPr lang="en-CA" sz="1400" b="1" dirty="0">
                <a:latin typeface="Arial" pitchFamily="34" charset="0"/>
                <a:cs typeface="Arial" pitchFamily="34" charset="0"/>
              </a:rPr>
              <a:t>Poor survival of juvenile smolts to first time spawning (2007 to 2024) and low angler success in most major tributaries ie. Wolf, Black Sturgeon and Coldwater, have occurred over the past fifteen years.</a:t>
            </a:r>
          </a:p>
          <a:p>
            <a:pPr eaLnBrk="1" hangingPunct="1">
              <a:lnSpc>
                <a:spcPct val="80000"/>
              </a:lnSpc>
            </a:pPr>
            <a:r>
              <a:rPr lang="en-CA" sz="1400" b="1" dirty="0">
                <a:latin typeface="Arial" pitchFamily="34" charset="0"/>
                <a:cs typeface="Arial" pitchFamily="34" charset="0"/>
              </a:rPr>
              <a:t>Changes in the Black Bay fish community likely contributed to the decline in wild steelhead populations observed in Black Bay.</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In Nipigon Bay the Cypress Rivers had 72% repeat spawning with 28% new recruiting age classes (maiden spawners).</a:t>
            </a:r>
          </a:p>
          <a:p>
            <a:pPr>
              <a:lnSpc>
                <a:spcPct val="80000"/>
              </a:lnSpc>
            </a:pPr>
            <a:r>
              <a:rPr lang="en-CA" sz="1400" b="1" dirty="0">
                <a:latin typeface="Arial" pitchFamily="34" charset="0"/>
                <a:cs typeface="Arial" pitchFamily="34" charset="0"/>
              </a:rPr>
              <a:t>The 2024 adult population size in the Cypress River was 713 +- 468</a:t>
            </a:r>
          </a:p>
          <a:p>
            <a:pPr>
              <a:lnSpc>
                <a:spcPct val="80000"/>
              </a:lnSpc>
            </a:pPr>
            <a:r>
              <a:rPr lang="en-CA" sz="1400" b="1" dirty="0">
                <a:latin typeface="Arial" pitchFamily="34" charset="0"/>
                <a:cs typeface="Arial" pitchFamily="34" charset="0"/>
              </a:rPr>
              <a:t>The </a:t>
            </a:r>
            <a:r>
              <a:rPr lang="en-CA" sz="1400" b="1">
                <a:latin typeface="Arial" pitchFamily="34" charset="0"/>
                <a:cs typeface="Arial" pitchFamily="34" charset="0"/>
              </a:rPr>
              <a:t>adult population </a:t>
            </a:r>
            <a:r>
              <a:rPr lang="en-CA" sz="1400" b="1" dirty="0">
                <a:latin typeface="Arial" pitchFamily="34" charset="0"/>
                <a:cs typeface="Arial" pitchFamily="34" charset="0"/>
              </a:rPr>
              <a:t>Cypress Rivers appear adequate for maintaining recruitment if environmental conditions are favourable. </a:t>
            </a:r>
          </a:p>
          <a:p>
            <a:pPr>
              <a:lnSpc>
                <a:spcPct val="80000"/>
              </a:lnSpc>
            </a:pPr>
            <a:r>
              <a:rPr lang="en-CA" sz="1400" b="1" dirty="0">
                <a:latin typeface="Arial" pitchFamily="34" charset="0"/>
                <a:cs typeface="Arial" pitchFamily="34" charset="0"/>
              </a:rPr>
              <a:t>The Steel River had rather a wide variety of life history strategies that includes a small group of resident adults.</a:t>
            </a:r>
          </a:p>
          <a:p>
            <a:pPr marL="0" indent="0">
              <a:lnSpc>
                <a:spcPct val="80000"/>
              </a:lnSpc>
              <a:buNone/>
            </a:pPr>
            <a:endParaRPr lang="en-CA" sz="1400" b="1" dirty="0">
              <a:latin typeface="Arial" pitchFamily="34" charset="0"/>
              <a:cs typeface="Arial" pitchFamily="34" charset="0"/>
            </a:endParaRPr>
          </a:p>
          <a:p>
            <a:pPr marL="0" indent="0">
              <a:lnSpc>
                <a:spcPct val="80000"/>
              </a:lnSpc>
              <a:buNone/>
            </a:pPr>
            <a:endParaRPr lang="en-CA" sz="1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71400"/>
            <a:ext cx="8229600" cy="936104"/>
          </a:xfrm>
        </p:spPr>
        <p:txBody>
          <a:bodyPr>
            <a:normAutofit/>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827584" y="690759"/>
            <a:ext cx="8496944" cy="6192688"/>
          </a:xfrm>
        </p:spPr>
        <p:txBody>
          <a:bodyPr>
            <a:noAutofit/>
          </a:bodyPr>
          <a:lstStyle/>
          <a:p>
            <a:pPr eaLnBrk="1" hangingPunct="1">
              <a:lnSpc>
                <a:spcPct val="80000"/>
              </a:lnSpc>
              <a:buFontTx/>
              <a:buNone/>
              <a:defRPr/>
            </a:pPr>
            <a:r>
              <a:rPr lang="en-CA" sz="1600" b="1" dirty="0"/>
              <a:t>       We would like to thank the following persons and groups for their contribution to the co-op angler program.</a:t>
            </a:r>
          </a:p>
          <a:p>
            <a:pPr eaLnBrk="1" hangingPunct="1">
              <a:lnSpc>
                <a:spcPct val="80000"/>
              </a:lnSpc>
              <a:buFontTx/>
              <a:buNone/>
              <a:defRPr/>
            </a:pPr>
            <a:r>
              <a:rPr lang="en-CA" sz="1600" b="1" dirty="0" err="1">
                <a:solidFill>
                  <a:srgbClr val="FF0000"/>
                </a:solidFill>
              </a:rPr>
              <a:t>Neebing</a:t>
            </a:r>
            <a:r>
              <a:rPr lang="en-CA" sz="1600" b="1" dirty="0">
                <a:solidFill>
                  <a:srgbClr val="FF0000"/>
                </a:solidFill>
              </a:rPr>
              <a:t>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a:t>
            </a:r>
          </a:p>
          <a:p>
            <a:pPr eaLnBrk="1" hangingPunct="1">
              <a:lnSpc>
                <a:spcPct val="80000"/>
              </a:lnSpc>
              <a:buFontTx/>
              <a:buNone/>
              <a:defRPr/>
            </a:pPr>
            <a:r>
              <a:rPr lang="en-CA" sz="1600" b="1" dirty="0">
                <a:solidFill>
                  <a:srgbClr val="FF0000"/>
                </a:solidFill>
              </a:rPr>
              <a:t>McVicar Creek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Blind, Wild Goose and Birch Beach Creeks:</a:t>
            </a:r>
          </a:p>
          <a:p>
            <a:pPr eaLnBrk="1" hangingPunct="1">
              <a:lnSpc>
                <a:spcPct val="80000"/>
              </a:lnSpc>
              <a:buFontTx/>
              <a:buNone/>
              <a:defRPr/>
            </a:pPr>
            <a:r>
              <a:rPr lang="en-CA" sz="1600" b="1" dirty="0"/>
              <a:t>Derek </a:t>
            </a:r>
            <a:r>
              <a:rPr lang="en-CA" sz="1600" b="1" dirty="0" err="1"/>
              <a:t>Klement</a:t>
            </a:r>
            <a:endParaRPr lang="en-CA" sz="1600" b="1" dirty="0"/>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Jackpine, Cypress and Nipigon Bay tributaries data collection:</a:t>
            </a:r>
          </a:p>
          <a:p>
            <a:pPr eaLnBrk="1" hangingPunct="1">
              <a:lnSpc>
                <a:spcPct val="80000"/>
              </a:lnSpc>
              <a:buFontTx/>
              <a:buNone/>
              <a:defRPr/>
            </a:pPr>
            <a:r>
              <a:rPr lang="en-CA" sz="1600" b="1" dirty="0"/>
              <a:t>Wes Bender, Kyle Stratton, Dave </a:t>
            </a:r>
            <a:r>
              <a:rPr lang="en-CA" sz="1600" b="1" dirty="0" err="1"/>
              <a:t>Stoot</a:t>
            </a:r>
            <a:r>
              <a:rPr lang="en-CA" sz="1600" b="1" dirty="0"/>
              <a:t>,</a:t>
            </a:r>
          </a:p>
          <a:p>
            <a:pPr eaLnBrk="1" hangingPunct="1">
              <a:lnSpc>
                <a:spcPct val="80000"/>
              </a:lnSpc>
              <a:buFontTx/>
              <a:buNone/>
              <a:defRPr/>
            </a:pPr>
            <a:r>
              <a:rPr lang="en-CA" sz="1600" b="1" dirty="0">
                <a:solidFill>
                  <a:srgbClr val="FF0000"/>
                </a:solidFill>
              </a:rPr>
              <a:t>Steel River:</a:t>
            </a:r>
          </a:p>
          <a:p>
            <a:pPr eaLnBrk="1" hangingPunct="1">
              <a:lnSpc>
                <a:spcPct val="80000"/>
              </a:lnSpc>
              <a:buFontTx/>
              <a:buNone/>
              <a:defRPr/>
            </a:pPr>
            <a:r>
              <a:rPr lang="en-CA" sz="1600" b="1" dirty="0">
                <a:solidFill>
                  <a:schemeClr val="tx1">
                    <a:lumMod val="95000"/>
                    <a:lumOff val="5000"/>
                  </a:schemeClr>
                </a:solidFill>
              </a:rPr>
              <a:t>Kyle Stratton</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68F8-DC49-42C4-46C4-E0604E3B026F}"/>
              </a:ext>
            </a:extLst>
          </p:cNvPr>
          <p:cNvSpPr>
            <a:spLocks noGrp="1"/>
          </p:cNvSpPr>
          <p:nvPr>
            <p:ph type="title"/>
          </p:nvPr>
        </p:nvSpPr>
        <p:spPr>
          <a:xfrm>
            <a:off x="457200" y="274638"/>
            <a:ext cx="8229600" cy="1354162"/>
          </a:xfrm>
        </p:spPr>
        <p:txBody>
          <a:bodyPr>
            <a:normAutofit fontScale="90000"/>
          </a:bodyPr>
          <a:lstStyle/>
          <a:p>
            <a:r>
              <a:rPr lang="en-US" b="1" dirty="0">
                <a:solidFill>
                  <a:srgbClr val="FF0000"/>
                </a:solidFill>
              </a:rPr>
              <a:t>Wild Steelhead Populations are in Your Hands</a:t>
            </a:r>
            <a:endParaRPr lang="en-CA" b="1" dirty="0">
              <a:solidFill>
                <a:srgbClr val="FF0000"/>
              </a:solidFill>
            </a:endParaRPr>
          </a:p>
        </p:txBody>
      </p:sp>
      <p:pic>
        <p:nvPicPr>
          <p:cNvPr id="5" name="Picture 4">
            <a:extLst>
              <a:ext uri="{FF2B5EF4-FFF2-40B4-BE49-F238E27FC236}">
                <a16:creationId xmlns:a16="http://schemas.microsoft.com/office/drawing/2014/main" id="{F81ECB56-B614-DEF0-1C53-92E23A6E7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011362"/>
            <a:ext cx="3888432" cy="4572000"/>
          </a:xfrm>
          <a:prstGeom prst="rect">
            <a:avLst/>
          </a:prstGeom>
        </p:spPr>
      </p:pic>
    </p:spTree>
    <p:extLst>
      <p:ext uri="{BB962C8B-B14F-4D97-AF65-F5344CB8AC3E}">
        <p14:creationId xmlns:p14="http://schemas.microsoft.com/office/powerpoint/2010/main" val="393388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Annually documenting the status of wild steelhead populations</a:t>
            </a:r>
          </a:p>
          <a:p>
            <a:r>
              <a:rPr lang="en-CA" sz="2000" b="1" dirty="0"/>
              <a:t>  in tributaries of western Lake Superior using adult population</a:t>
            </a:r>
          </a:p>
          <a:p>
            <a:r>
              <a:rPr lang="en-CA" sz="2000" b="1" dirty="0"/>
              <a:t>  estimates and life history characteristics </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9840" y="-243408"/>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2025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77500" lnSpcReduction="20000"/>
          </a:bodyPr>
          <a:lstStyle/>
          <a:p>
            <a:pPr eaLnBrk="1" hangingPunct="1">
              <a:lnSpc>
                <a:spcPct val="90000"/>
              </a:lnSpc>
            </a:pPr>
            <a:r>
              <a:rPr lang="en-CA" sz="2400" b="1" dirty="0"/>
              <a:t>Eight steelhead assessment projects were conducted during the spring of 2024.</a:t>
            </a:r>
          </a:p>
          <a:p>
            <a:pPr eaLnBrk="1" hangingPunct="1">
              <a:lnSpc>
                <a:spcPct val="90000"/>
              </a:lnSpc>
            </a:pPr>
            <a:endParaRPr lang="en-CA" sz="2400" b="1" dirty="0"/>
          </a:p>
          <a:p>
            <a:pPr eaLnBrk="1" hangingPunct="1">
              <a:lnSpc>
                <a:spcPct val="90000"/>
              </a:lnSpc>
            </a:pPr>
            <a:r>
              <a:rPr lang="en-CA" sz="2400" b="1" dirty="0"/>
              <a:t>They were:</a:t>
            </a:r>
          </a:p>
          <a:p>
            <a:pPr eaLnBrk="1" hangingPunct="1">
              <a:lnSpc>
                <a:spcPct val="90000"/>
              </a:lnSpc>
              <a:buNone/>
            </a:pPr>
            <a:r>
              <a:rPr lang="en-CA" sz="2400" b="1" dirty="0"/>
              <a:t>    </a:t>
            </a:r>
          </a:p>
          <a:p>
            <a:pPr eaLnBrk="1" hangingPunct="1">
              <a:lnSpc>
                <a:spcPct val="90000"/>
              </a:lnSpc>
              <a:buFontTx/>
              <a:buNone/>
            </a:pPr>
            <a:r>
              <a:rPr lang="en-CA" sz="2400" b="1" dirty="0"/>
              <a:t>      A) </a:t>
            </a:r>
            <a:r>
              <a:rPr lang="en-CA" sz="2400" b="1" dirty="0" err="1"/>
              <a:t>Neebing</a:t>
            </a:r>
            <a:r>
              <a:rPr lang="en-CA" sz="2400" b="1" dirty="0"/>
              <a:t>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Birch Beach Steelhead Population Assessment</a:t>
            </a:r>
          </a:p>
          <a:p>
            <a:pPr eaLnBrk="1" hangingPunct="1">
              <a:lnSpc>
                <a:spcPct val="90000"/>
              </a:lnSpc>
              <a:buFontTx/>
              <a:buNone/>
            </a:pPr>
            <a:r>
              <a:rPr lang="en-CA" sz="2400" b="1" dirty="0"/>
              <a:t>      E) MacKenzie River Steelhead Population Assessment</a:t>
            </a:r>
          </a:p>
          <a:p>
            <a:pPr eaLnBrk="1" hangingPunct="1">
              <a:lnSpc>
                <a:spcPct val="90000"/>
              </a:lnSpc>
              <a:buFontTx/>
              <a:buNone/>
            </a:pPr>
            <a:r>
              <a:rPr lang="en-CA" sz="2400" b="1" dirty="0"/>
              <a:t>      F) Portage Creek Steelhead Population Assessment</a:t>
            </a:r>
          </a:p>
          <a:p>
            <a:pPr eaLnBrk="1" hangingPunct="1">
              <a:lnSpc>
                <a:spcPct val="90000"/>
              </a:lnSpc>
              <a:buFontTx/>
              <a:buNone/>
            </a:pPr>
            <a:r>
              <a:rPr lang="en-CA" sz="2400" b="1" dirty="0"/>
              <a:t>      G) Cypress River Steelhead Population Assessment</a:t>
            </a:r>
          </a:p>
          <a:p>
            <a:pPr eaLnBrk="1" hangingPunct="1">
              <a:lnSpc>
                <a:spcPct val="90000"/>
              </a:lnSpc>
              <a:buFontTx/>
              <a:buNone/>
            </a:pPr>
            <a:r>
              <a:rPr lang="en-CA" sz="2400" b="1" dirty="0"/>
              <a:t>      H)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11560" y="-171400"/>
            <a:ext cx="8229600" cy="1008112"/>
          </a:xfrm>
        </p:spPr>
        <p:txBody>
          <a:bodyPr>
            <a:normAutofit/>
          </a:bodyPr>
          <a:lstStyle/>
          <a:p>
            <a:pPr eaLnBrk="1" hangingPunct="1"/>
            <a:r>
              <a:rPr lang="en-CA" sz="4000" b="1" dirty="0">
                <a:solidFill>
                  <a:srgbClr val="FF0000"/>
                </a:solidFill>
              </a:rPr>
              <a:t>Steelhead Assessment 2025</a:t>
            </a:r>
          </a:p>
        </p:txBody>
      </p:sp>
      <p:sp>
        <p:nvSpPr>
          <p:cNvPr id="4099" name="Rectangle 5"/>
          <p:cNvSpPr>
            <a:spLocks noGrp="1" noChangeArrowheads="1"/>
          </p:cNvSpPr>
          <p:nvPr>
            <p:ph idx="1"/>
          </p:nvPr>
        </p:nvSpPr>
        <p:spPr>
          <a:xfrm>
            <a:off x="755576" y="692696"/>
            <a:ext cx="8229600" cy="6120680"/>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McIntyre and </a:t>
            </a:r>
            <a:r>
              <a:rPr lang="en-CA" sz="1200" b="1" dirty="0" err="1">
                <a:solidFill>
                  <a:srgbClr val="FF0000"/>
                </a:solidFill>
              </a:rPr>
              <a:t>Neebing</a:t>
            </a:r>
            <a:r>
              <a:rPr lang="en-CA" sz="1200" b="1" dirty="0">
                <a:solidFill>
                  <a:srgbClr val="FF0000"/>
                </a:solidFill>
              </a:rPr>
              <a:t> Rivers Steelhead Population Assessment  </a:t>
            </a:r>
          </a:p>
          <a:p>
            <a:pPr>
              <a:lnSpc>
                <a:spcPct val="80000"/>
              </a:lnSpc>
              <a:buFontTx/>
              <a:buNone/>
            </a:pPr>
            <a:r>
              <a:rPr lang="en-CA" sz="1200" b="1" dirty="0"/>
              <a:t>                        Population estimates and life history</a:t>
            </a:r>
          </a:p>
          <a:p>
            <a:pPr>
              <a:lnSpc>
                <a:spcPct val="80000"/>
              </a:lnSpc>
              <a:buFontTx/>
              <a:buNone/>
            </a:pPr>
            <a:r>
              <a:rPr lang="en-CA" sz="1200" b="1" dirty="0">
                <a:solidFill>
                  <a:srgbClr val="FF0000"/>
                </a:solidFill>
              </a:rPr>
              <a:t>       B)    McVicar Creek  </a:t>
            </a:r>
            <a:endParaRPr lang="en-CA" sz="1200" b="1" dirty="0"/>
          </a:p>
          <a:p>
            <a:pPr>
              <a:lnSpc>
                <a:spcPct val="80000"/>
              </a:lnSpc>
              <a:buFontTx/>
              <a:buNone/>
            </a:pPr>
            <a:r>
              <a:rPr lang="en-CA" sz="1200" b="1" dirty="0"/>
              <a:t>                        Population estimates and life history</a:t>
            </a:r>
          </a:p>
          <a:p>
            <a:pPr>
              <a:lnSpc>
                <a:spcPct val="80000"/>
              </a:lnSpc>
              <a:buFontTx/>
              <a:buNone/>
            </a:pPr>
            <a:r>
              <a:rPr lang="en-CA" sz="1200" b="1" dirty="0">
                <a:solidFill>
                  <a:srgbClr val="FF0000"/>
                </a:solidFill>
              </a:rPr>
              <a:t>       C)    Lake Shore Drive streams</a:t>
            </a:r>
          </a:p>
          <a:p>
            <a:pPr>
              <a:lnSpc>
                <a:spcPct val="80000"/>
              </a:lnSpc>
              <a:buFontTx/>
              <a:buNone/>
            </a:pPr>
            <a:r>
              <a:rPr lang="en-CA" sz="1200" b="1" dirty="0"/>
              <a:t>                        Life history</a:t>
            </a:r>
          </a:p>
          <a:p>
            <a:pPr>
              <a:lnSpc>
                <a:spcPct val="80000"/>
              </a:lnSpc>
              <a:buNone/>
            </a:pPr>
            <a:r>
              <a:rPr lang="en-CA" sz="1200" b="1" dirty="0">
                <a:solidFill>
                  <a:srgbClr val="FF0000"/>
                </a:solidFill>
              </a:rPr>
              <a:t>       D)   Mackenzie River</a:t>
            </a:r>
            <a:endParaRPr lang="en-CA" sz="1200" b="1" dirty="0"/>
          </a:p>
          <a:p>
            <a:pPr>
              <a:lnSpc>
                <a:spcPct val="80000"/>
              </a:lnSpc>
              <a:buFontTx/>
              <a:buNone/>
            </a:pPr>
            <a:r>
              <a:rPr lang="en-CA" sz="1200" b="1" dirty="0"/>
              <a:t>                        Population estimates and life history</a:t>
            </a:r>
          </a:p>
          <a:p>
            <a:pPr>
              <a:lnSpc>
                <a:spcPct val="80000"/>
              </a:lnSpc>
              <a:buFontTx/>
              <a:buNone/>
            </a:pPr>
            <a:r>
              <a:rPr lang="en-CA" sz="1200" b="1" dirty="0"/>
              <a:t>        </a:t>
            </a:r>
            <a:r>
              <a:rPr lang="en-CA" sz="1200" b="1" dirty="0">
                <a:solidFill>
                  <a:srgbClr val="FF0000"/>
                </a:solidFill>
              </a:rPr>
              <a:t>E)   Portage Creek</a:t>
            </a:r>
          </a:p>
          <a:p>
            <a:pPr>
              <a:lnSpc>
                <a:spcPct val="80000"/>
              </a:lnSpc>
              <a:buFontTx/>
              <a:buNone/>
            </a:pPr>
            <a:r>
              <a:rPr lang="en-CA" sz="1200" b="1" dirty="0"/>
              <a:t>                        Population estimates and life history</a:t>
            </a:r>
          </a:p>
          <a:p>
            <a:pPr>
              <a:lnSpc>
                <a:spcPct val="80000"/>
              </a:lnSpc>
              <a:buFontTx/>
              <a:buNone/>
            </a:pPr>
            <a:r>
              <a:rPr lang="en-CA" sz="1200" b="1" dirty="0"/>
              <a:t>        </a:t>
            </a:r>
            <a:r>
              <a:rPr lang="en-CA" sz="1200" b="1" dirty="0">
                <a:solidFill>
                  <a:srgbClr val="FF0000"/>
                </a:solidFill>
              </a:rPr>
              <a:t>F)   Cypress River</a:t>
            </a:r>
          </a:p>
          <a:p>
            <a:pPr>
              <a:lnSpc>
                <a:spcPct val="80000"/>
              </a:lnSpc>
              <a:buFontTx/>
              <a:buNone/>
            </a:pPr>
            <a:r>
              <a:rPr lang="en-CA" sz="1200" b="1" dirty="0"/>
              <a:t>                        Population estimates and life history</a:t>
            </a:r>
          </a:p>
          <a:p>
            <a:pPr>
              <a:lnSpc>
                <a:spcPct val="80000"/>
              </a:lnSpc>
              <a:buFontTx/>
              <a:buNone/>
            </a:pPr>
            <a:r>
              <a:rPr lang="en-CA" sz="1200" b="1" dirty="0">
                <a:solidFill>
                  <a:srgbClr val="FF0000"/>
                </a:solidFill>
              </a:rPr>
              <a:t>        G</a:t>
            </a:r>
            <a:r>
              <a:rPr lang="en-CA" sz="1200" b="1">
                <a:solidFill>
                  <a:srgbClr val="FF0000"/>
                </a:solidFill>
              </a:rPr>
              <a:t>)   Co-op </a:t>
            </a:r>
            <a:r>
              <a:rPr lang="en-CA" sz="1200" b="1" dirty="0">
                <a:solidFill>
                  <a:srgbClr val="FF0000"/>
                </a:solidFill>
              </a:rPr>
              <a:t>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Sampled Tributaries</a:t>
            </a:r>
          </a:p>
        </p:txBody>
      </p:sp>
      <p:sp>
        <p:nvSpPr>
          <p:cNvPr id="2" name="AutoShape 2">
            <a:extLst>
              <a:ext uri="{FF2B5EF4-FFF2-40B4-BE49-F238E27FC236}">
                <a16:creationId xmlns:a16="http://schemas.microsoft.com/office/drawing/2014/main" id="{EF087E93-04A1-980D-5BBD-C2A16D690A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3" name="Picture 2">
            <a:extLst>
              <a:ext uri="{FF2B5EF4-FFF2-40B4-BE49-F238E27FC236}">
                <a16:creationId xmlns:a16="http://schemas.microsoft.com/office/drawing/2014/main" id="{64574711-37CD-4BAE-97C9-2AAEDDAA6DC5}"/>
              </a:ext>
            </a:extLst>
          </p:cNvPr>
          <p:cNvPicPr>
            <a:picLocks noChangeAspect="1"/>
          </p:cNvPicPr>
          <p:nvPr/>
        </p:nvPicPr>
        <p:blipFill>
          <a:blip r:embed="rId2"/>
          <a:stretch>
            <a:fillRect/>
          </a:stretch>
        </p:blipFill>
        <p:spPr>
          <a:xfrm>
            <a:off x="399541" y="764704"/>
            <a:ext cx="8348923" cy="590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9297578"/>
              </p:ext>
            </p:extLst>
          </p:nvPr>
        </p:nvGraphicFramePr>
        <p:xfrm>
          <a:off x="971600" y="1"/>
          <a:ext cx="7416824" cy="6247218"/>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Co-op Angler, Sample Size / </a:t>
                      </a:r>
                      <a:r>
                        <a:rPr lang="en-CA" sz="2800" b="1">
                          <a:solidFill>
                            <a:srgbClr val="FF0000"/>
                          </a:solidFill>
                          <a:latin typeface="Calibri"/>
                          <a:ea typeface="Times New Roman"/>
                          <a:cs typeface="Times New Roman"/>
                        </a:rPr>
                        <a:t>Stream 2025</a:t>
                      </a:r>
                      <a:endParaRPr lang="en-CA" sz="28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280">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dirty="0">
                          <a:latin typeface="Calibri"/>
                          <a:ea typeface="Calibri"/>
                          <a:cs typeface="Times New Roman"/>
                        </a:rPr>
                        <a:t>A</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Thunder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Whitefish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42</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Neebing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97</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McIntyre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185</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McVicar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34</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Lake Shore Creeks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61</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MacKenzie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43</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gn="ctr">
                        <a:lnSpc>
                          <a:spcPct val="115000"/>
                        </a:lnSpc>
                        <a:spcAft>
                          <a:spcPts val="0"/>
                        </a:spcAft>
                      </a:pPr>
                      <a:r>
                        <a:rPr lang="en-CA" sz="1600" b="1" dirty="0">
                          <a:latin typeface="Calibri"/>
                          <a:ea typeface="Calibri"/>
                          <a:cs typeface="Times New Roman"/>
                        </a:rPr>
                        <a:t>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Portage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23</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latin typeface="Calibri"/>
                          <a:ea typeface="Calibri"/>
                          <a:cs typeface="Times New Roman"/>
                        </a:rPr>
                        <a:t>C</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Nipigon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Jackpine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17</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Cypress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60</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S</a:t>
                      </a:r>
                      <a:r>
                        <a:rPr lang="en-CA" sz="1600" b="1" dirty="0">
                          <a:latin typeface="Calibri"/>
                          <a:ea typeface="Calibri"/>
                          <a:cs typeface="Times New Roman"/>
                        </a:rPr>
                        <a:t>teel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32</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73858">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N</a:t>
                      </a:r>
                      <a:r>
                        <a:rPr lang="en-CA" sz="1600" b="1" dirty="0" err="1">
                          <a:latin typeface="Calibri"/>
                          <a:ea typeface="Calibri"/>
                          <a:cs typeface="Times New Roman"/>
                        </a:rPr>
                        <a:t>ipigon</a:t>
                      </a:r>
                      <a:r>
                        <a:rPr lang="en-CA" sz="1600" b="1" dirty="0">
                          <a:latin typeface="Calibri"/>
                          <a:ea typeface="Calibri"/>
                          <a:cs typeface="Times New Roman"/>
                        </a:rPr>
                        <a:t> east</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21</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
  <TotalTime>11824</TotalTime>
  <Words>2154</Words>
  <Application>Microsoft Office PowerPoint</Application>
  <PresentationFormat>Letter Paper (8.5x11 in)</PresentationFormat>
  <Paragraphs>578</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North Shore Steelhead Assessment A Partnership in Research 2025 </vt:lpstr>
      <vt:lpstr>Lake Superior Steelhead</vt:lpstr>
      <vt:lpstr>Goals and Objectives</vt:lpstr>
      <vt:lpstr>PowerPoint Presentation</vt:lpstr>
      <vt:lpstr>Steelhead Assessment 2025</vt:lpstr>
      <vt:lpstr>PowerPoint Presentation</vt:lpstr>
      <vt:lpstr>Sampling Kit</vt:lpstr>
      <vt:lpstr>Sampling Procedure</vt:lpstr>
      <vt:lpstr>PowerPoint Presentation</vt:lpstr>
      <vt:lpstr>PowerPoint Presentation</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vt:lpstr>
      <vt:lpstr>Age at First Spawn (Maturity)</vt:lpstr>
      <vt:lpstr>      Repeat Spawners</vt:lpstr>
      <vt:lpstr>Weight and Age of your Steelhead</vt:lpstr>
      <vt:lpstr>What is happening in Black Bay ??</vt:lpstr>
      <vt:lpstr>PowerPoint Presentation</vt:lpstr>
      <vt:lpstr>Lake Superior Steelhead: Summary</vt:lpstr>
      <vt:lpstr>Acknowledgements</vt:lpstr>
      <vt:lpstr>Wild Steelhead Populations are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Frank Edgson</cp:lastModifiedBy>
  <cp:revision>731</cp:revision>
  <cp:lastPrinted>2022-08-11T01:31:21Z</cp:lastPrinted>
  <dcterms:created xsi:type="dcterms:W3CDTF">2011-08-08T13:24:39Z</dcterms:created>
  <dcterms:modified xsi:type="dcterms:W3CDTF">2025-09-09T15:30:23Z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2023-08-08T15:49:54Z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bcb23926-d047-4a63-865f-40dfd27cc77f</vt:lpwstr>
  </property>
  <property fmtid="{D5CDD505-2E9C-101B-9397-08002B2CF9AE}" pid="8" name="MSIP_Label_034a106e-6316-442c-ad35-738afd673d2b_ContentBits">
    <vt:lpwstr>0</vt:lpwstr>
  </property>
</Properties>
</file>