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29_0.xml" ContentType="application/vnd.ms-powerpoint.comments+xml"/>
  <Override PartName="/ppt/comments/modernComment_142_1C2E7EDA.xml" ContentType="application/vnd.ms-powerpoint.comments+xml"/>
  <Override PartName="/ppt/comments/modernComment_143_A98B7211.xml" ContentType="application/vnd.ms-powerpoint.comments+xml"/>
  <Override PartName="/ppt/comments/modernComment_125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8"/>
  </p:notesMasterIdLst>
  <p:sldIdLst>
    <p:sldId id="304" r:id="rId2"/>
    <p:sldId id="325" r:id="rId3"/>
    <p:sldId id="308" r:id="rId4"/>
    <p:sldId id="277" r:id="rId5"/>
    <p:sldId id="280" r:id="rId6"/>
    <p:sldId id="320" r:id="rId7"/>
    <p:sldId id="319" r:id="rId8"/>
    <p:sldId id="318" r:id="rId9"/>
    <p:sldId id="307" r:id="rId10"/>
    <p:sldId id="299" r:id="rId11"/>
    <p:sldId id="331" r:id="rId12"/>
    <p:sldId id="328" r:id="rId13"/>
    <p:sldId id="314" r:id="rId14"/>
    <p:sldId id="313" r:id="rId15"/>
    <p:sldId id="311" r:id="rId16"/>
    <p:sldId id="324" r:id="rId17"/>
    <p:sldId id="297" r:id="rId18"/>
    <p:sldId id="322" r:id="rId19"/>
    <p:sldId id="323" r:id="rId20"/>
    <p:sldId id="293" r:id="rId21"/>
    <p:sldId id="261" r:id="rId22"/>
    <p:sldId id="262" r:id="rId23"/>
    <p:sldId id="329" r:id="rId24"/>
    <p:sldId id="281" r:id="rId25"/>
    <p:sldId id="287" r:id="rId26"/>
    <p:sldId id="330" r:id="rId27"/>
  </p:sldIdLst>
  <p:sldSz cx="9144000" cy="6858000" type="letter"/>
  <p:notesSz cx="7010400" cy="9296400"/>
  <p:defaultTextStyle>
    <a:defPPr>
      <a:defRPr lang="en-CA"/>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8EF4B8-4956-8AC4-5111-BEDEDFB63672}" name="Stratton, Kyle (MNR)" initials="SK(" userId="S::Kyle.Stratton@ontario.ca::a189c477-b60f-4933-b9d0-1bd3f414bb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23" autoAdjust="0"/>
    <p:restoredTop sz="93939" autoAdjust="0"/>
  </p:normalViewPr>
  <p:slideViewPr>
    <p:cSldViewPr>
      <p:cViewPr varScale="1">
        <p:scale>
          <a:sx n="80" d="100"/>
          <a:sy n="80" d="100"/>
        </p:scale>
        <p:origin x="1013"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omments/modernComment_125_0.xml><?xml version="1.0" encoding="utf-8"?>
<p188:cmLst xmlns:a="http://schemas.openxmlformats.org/drawingml/2006/main" xmlns:r="http://schemas.openxmlformats.org/officeDocument/2006/relationships" xmlns:p188="http://schemas.microsoft.com/office/powerpoint/2018/8/main">
  <p188:cm id="{7E195801-B765-4735-A65A-644788B0D74E}" authorId="{A48EF4B8-4956-8AC4-5111-BEDEDFB63672}" created="2024-09-10T19:23:54.788">
    <ac:deMkLst xmlns:ac="http://schemas.microsoft.com/office/drawing/2013/main/command">
      <pc:docMk xmlns:pc="http://schemas.microsoft.com/office/powerpoint/2013/main/command"/>
      <pc:sldMk xmlns:pc="http://schemas.microsoft.com/office/powerpoint/2013/main/command" cId="0" sldId="293"/>
      <ac:picMk id="7" creationId="{08AFD70C-D27C-0285-92E5-801EBD55626D}"/>
    </ac:deMkLst>
    <p188:txBody>
      <a:bodyPr/>
      <a:lstStyle/>
      <a:p>
        <a:r>
          <a:rPr lang="en-CA"/>
          <a:t>MacKenzie River is grouped with Black/Nipigon Bays</a:t>
        </a:r>
      </a:p>
    </p188:txBody>
  </p188:cm>
</p188:cmLst>
</file>

<file path=ppt/comments/modernComment_129_0.xml><?xml version="1.0" encoding="utf-8"?>
<p188:cmLst xmlns:a="http://schemas.openxmlformats.org/drawingml/2006/main" xmlns:r="http://schemas.openxmlformats.org/officeDocument/2006/relationships" xmlns:p188="http://schemas.microsoft.com/office/powerpoint/2018/8/main">
  <p188:cm id="{C5147D1A-CF81-43C7-A2E4-C6C33E72551C}" authorId="{A48EF4B8-4956-8AC4-5111-BEDEDFB63672}" created="2024-09-10T19:22:19.807">
    <pc:sldMkLst xmlns:pc="http://schemas.microsoft.com/office/powerpoint/2013/main/command">
      <pc:docMk/>
      <pc:sldMk cId="0" sldId="297"/>
    </pc:sldMkLst>
    <p188:txBody>
      <a:bodyPr/>
      <a:lstStyle/>
      <a:p>
        <a:r>
          <a:rPr lang="en-CA"/>
          <a:t>MacKenzie River is grouped with Black Bay and Nipigon tributaries</a:t>
        </a:r>
      </a:p>
    </p188:txBody>
  </p188:cm>
</p188:cmLst>
</file>

<file path=ppt/comments/modernComment_142_1C2E7EDA.xml><?xml version="1.0" encoding="utf-8"?>
<p188:cmLst xmlns:a="http://schemas.openxmlformats.org/drawingml/2006/main" xmlns:r="http://schemas.openxmlformats.org/officeDocument/2006/relationships" xmlns:p188="http://schemas.microsoft.com/office/powerpoint/2018/8/main">
  <p188:cm id="{C5A54D4B-C6E8-4E5E-A85E-254075493179}" authorId="{A48EF4B8-4956-8AC4-5111-BEDEDFB63672}" created="2024-09-10T19:22:45.891">
    <ac:deMkLst xmlns:ac="http://schemas.microsoft.com/office/drawing/2013/main/command">
      <pc:docMk xmlns:pc="http://schemas.microsoft.com/office/powerpoint/2013/main/command"/>
      <pc:sldMk xmlns:pc="http://schemas.microsoft.com/office/powerpoint/2013/main/command" cId="472809178" sldId="322"/>
      <ac:picMk id="6" creationId="{FD8015B8-E911-FACB-FB20-CE8A10EF1213}"/>
    </ac:deMkLst>
    <p188:txBody>
      <a:bodyPr/>
      <a:lstStyle/>
      <a:p>
        <a:r>
          <a:rPr lang="en-CA"/>
          <a:t>MacKenzie River is grouped with Black Bay and Nipigon tributaries</a:t>
        </a:r>
      </a:p>
    </p188:txBody>
  </p188:cm>
</p188:cmLst>
</file>

<file path=ppt/comments/modernComment_143_A98B7211.xml><?xml version="1.0" encoding="utf-8"?>
<p188:cmLst xmlns:a="http://schemas.openxmlformats.org/drawingml/2006/main" xmlns:r="http://schemas.openxmlformats.org/officeDocument/2006/relationships" xmlns:p188="http://schemas.microsoft.com/office/powerpoint/2018/8/main">
  <p188:cm id="{65885999-55AB-4630-9CBC-1B5EBAB24953}" authorId="{A48EF4B8-4956-8AC4-5111-BEDEDFB63672}" created="2024-09-10T19:23:38.210">
    <ac:deMkLst xmlns:ac="http://schemas.microsoft.com/office/drawing/2013/main/command">
      <pc:docMk xmlns:pc="http://schemas.microsoft.com/office/powerpoint/2013/main/command"/>
      <pc:sldMk xmlns:pc="http://schemas.microsoft.com/office/powerpoint/2013/main/command" cId="2844488209" sldId="323"/>
      <ac:picMk id="5" creationId="{D1CE0D7C-F549-3773-FEC9-3A80A1687542}"/>
    </ac:deMkLst>
    <p188:txBody>
      <a:bodyPr/>
      <a:lstStyle/>
      <a:p>
        <a:r>
          <a:rPr lang="en-CA"/>
          <a:t>MacKenzie River is grouped with Black/Nipigon Bays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F699952-54D6-404C-9182-5611BF90680B}" type="datetimeFigureOut">
              <a:rPr lang="en-CA" smtClean="0"/>
              <a:pPr/>
              <a:t>2024-09-11</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70DA42D-1062-4A1B-8E4E-606C26BD4382}"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0DA42D-1062-4A1B-8E4E-606C26BD4382}" type="slidenum">
              <a:rPr lang="en-CA" smtClean="0"/>
              <a:pPr/>
              <a:t>2</a:t>
            </a:fld>
            <a:endParaRPr lang="en-CA" dirty="0"/>
          </a:p>
        </p:txBody>
      </p:sp>
    </p:spTree>
    <p:extLst>
      <p:ext uri="{BB962C8B-B14F-4D97-AF65-F5344CB8AC3E}">
        <p14:creationId xmlns:p14="http://schemas.microsoft.com/office/powerpoint/2010/main" val="135698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10</a:t>
            </a:fld>
            <a:endParaRPr lang="en-CA" dirty="0"/>
          </a:p>
        </p:txBody>
      </p:sp>
    </p:spTree>
    <p:extLst>
      <p:ext uri="{BB962C8B-B14F-4D97-AF65-F5344CB8AC3E}">
        <p14:creationId xmlns:p14="http://schemas.microsoft.com/office/powerpoint/2010/main" val="43059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a:t>
            </a:r>
            <a:r>
              <a:rPr lang="en-CA" baseline="0" dirty="0"/>
              <a:t> I moved this slide so that it is now</a:t>
            </a:r>
            <a:r>
              <a:rPr lang="en-CA" dirty="0"/>
              <a:t> an example for what you describe in slide 11</a:t>
            </a:r>
          </a:p>
        </p:txBody>
      </p:sp>
      <p:sp>
        <p:nvSpPr>
          <p:cNvPr id="4" name="Slide Number Placeholder 3"/>
          <p:cNvSpPr>
            <a:spLocks noGrp="1"/>
          </p:cNvSpPr>
          <p:nvPr>
            <p:ph type="sldNum" sz="quarter" idx="10"/>
          </p:nvPr>
        </p:nvSpPr>
        <p:spPr/>
        <p:txBody>
          <a:bodyPr/>
          <a:lstStyle/>
          <a:p>
            <a:fld id="{D8CC37D5-F88C-4AC5-A144-8A32897A684E}" type="slidenum">
              <a:rPr lang="en-CA" smtClean="0"/>
              <a:pPr/>
              <a:t>14</a:t>
            </a:fld>
            <a:endParaRPr lang="en-CA" dirty="0"/>
          </a:p>
        </p:txBody>
      </p:sp>
    </p:spTree>
    <p:extLst>
      <p:ext uri="{BB962C8B-B14F-4D97-AF65-F5344CB8AC3E}">
        <p14:creationId xmlns:p14="http://schemas.microsoft.com/office/powerpoint/2010/main" val="352030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 If your short on</a:t>
            </a:r>
            <a:r>
              <a:rPr lang="en-CA" baseline="0" dirty="0"/>
              <a:t> time, remove this slide or be brief.</a:t>
            </a:r>
            <a:endParaRPr lang="en-CA" dirty="0"/>
          </a:p>
        </p:txBody>
      </p:sp>
      <p:sp>
        <p:nvSpPr>
          <p:cNvPr id="4" name="Slide Number Placeholder 3"/>
          <p:cNvSpPr>
            <a:spLocks noGrp="1"/>
          </p:cNvSpPr>
          <p:nvPr>
            <p:ph type="sldNum" sz="quarter" idx="10"/>
          </p:nvPr>
        </p:nvSpPr>
        <p:spPr/>
        <p:txBody>
          <a:bodyPr/>
          <a:lstStyle/>
          <a:p>
            <a:fld id="{D8CC37D5-F88C-4AC5-A144-8A32897A684E}" type="slidenum">
              <a:rPr lang="en-CA" smtClean="0"/>
              <a:pPr/>
              <a:t>15</a:t>
            </a:fld>
            <a:endParaRPr lang="en-CA" dirty="0"/>
          </a:p>
        </p:txBody>
      </p:sp>
    </p:spTree>
    <p:extLst>
      <p:ext uri="{BB962C8B-B14F-4D97-AF65-F5344CB8AC3E}">
        <p14:creationId xmlns:p14="http://schemas.microsoft.com/office/powerpoint/2010/main" val="153440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0DA42D-1062-4A1B-8E4E-606C26BD4382}" type="slidenum">
              <a:rPr lang="en-CA" smtClean="0"/>
              <a:pPr/>
              <a:t>22</a:t>
            </a:fld>
            <a:endParaRPr lang="en-CA" dirty="0"/>
          </a:p>
        </p:txBody>
      </p:sp>
    </p:spTree>
    <p:extLst>
      <p:ext uri="{BB962C8B-B14F-4D97-AF65-F5344CB8AC3E}">
        <p14:creationId xmlns:p14="http://schemas.microsoft.com/office/powerpoint/2010/main" val="79859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25</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27EBF3C-9C93-472B-A8D1-44892170FF4C}" type="slidenum">
              <a:rPr lang="en-CA" smtClean="0"/>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8F987B50-19E3-4034-8083-0D9478E5C315}" type="slidenum">
              <a:rPr lang="en-CA" smtClean="0"/>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39DD998-88F6-4D71-8F1A-306EE647721F}" type="slidenum">
              <a:rPr lang="en-CA" smtClean="0"/>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CA"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8" name="Rectangle 6"/>
          <p:cNvSpPr>
            <a:spLocks noGrp="1" noChangeArrowheads="1"/>
          </p:cNvSpPr>
          <p:nvPr>
            <p:ph type="sldNum" sz="quarter" idx="12"/>
          </p:nvPr>
        </p:nvSpPr>
        <p:spPr>
          <a:ln/>
        </p:spPr>
        <p:txBody>
          <a:bodyPr/>
          <a:lstStyle>
            <a:lvl1pPr>
              <a:defRPr/>
            </a:lvl1pPr>
          </a:lstStyle>
          <a:p>
            <a:pPr>
              <a:defRPr/>
            </a:pPr>
            <a:fld id="{B47BBD60-3A23-4D0D-A3D1-DB6E76FC644C}" type="slidenum">
              <a:rPr lang="en-CA"/>
              <a:pPr>
                <a:defRPr/>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CA"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CA"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26F9635-CFB8-4F91-91B7-C806CCE75865}" type="slidenum">
              <a:rPr lang="en-CA"/>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7CCA1DF5-F8D7-4117-BA3B-1D2976332733}" type="slidenum">
              <a:rPr lang="en-CA" smtClean="0"/>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999B3C8E-A9E7-49BA-8BF8-38E93652CCC4}" type="slidenum">
              <a:rPr lang="en-CA" smtClean="0"/>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FBA7F261-95ED-456C-92BB-89ACC1A34EFB}" type="slidenum">
              <a:rPr lang="en-CA" smtClean="0"/>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pPr>
              <a:defRPr/>
            </a:pPr>
            <a:endParaRPr lang="en-CA" dirty="0"/>
          </a:p>
        </p:txBody>
      </p:sp>
      <p:sp>
        <p:nvSpPr>
          <p:cNvPr id="8" name="Footer Placeholder 7"/>
          <p:cNvSpPr>
            <a:spLocks noGrp="1"/>
          </p:cNvSpPr>
          <p:nvPr>
            <p:ph type="ftr" sz="quarter" idx="11"/>
          </p:nvPr>
        </p:nvSpPr>
        <p:spPr/>
        <p:txBody>
          <a:bodyPr/>
          <a:lstStyle/>
          <a:p>
            <a:pPr>
              <a:defRPr/>
            </a:pPr>
            <a:endParaRPr lang="en-CA" dirty="0"/>
          </a:p>
        </p:txBody>
      </p:sp>
      <p:sp>
        <p:nvSpPr>
          <p:cNvPr id="9" name="Slide Number Placeholder 8"/>
          <p:cNvSpPr>
            <a:spLocks noGrp="1"/>
          </p:cNvSpPr>
          <p:nvPr>
            <p:ph type="sldNum" sz="quarter" idx="12"/>
          </p:nvPr>
        </p:nvSpPr>
        <p:spPr/>
        <p:txBody>
          <a:bodyPr/>
          <a:lstStyle/>
          <a:p>
            <a:pPr>
              <a:defRPr/>
            </a:pPr>
            <a:fld id="{27C17981-15AE-44C2-AB1C-3AD7B18B04DA}" type="slidenum">
              <a:rPr lang="en-CA" smtClean="0"/>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0D68D9D1-3C12-4FD9-A37F-7FE4FE4BAE43}" type="slidenum">
              <a:rPr lang="en-CA" smtClean="0"/>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dirty="0"/>
          </a:p>
        </p:txBody>
      </p:sp>
      <p:sp>
        <p:nvSpPr>
          <p:cNvPr id="3" name="Footer Placeholder 2"/>
          <p:cNvSpPr>
            <a:spLocks noGrp="1"/>
          </p:cNvSpPr>
          <p:nvPr>
            <p:ph type="ftr" sz="quarter" idx="11"/>
          </p:nvPr>
        </p:nvSpPr>
        <p:spPr/>
        <p:txBody>
          <a:bodyPr/>
          <a:lstStyle/>
          <a:p>
            <a:pPr>
              <a:defRPr/>
            </a:pPr>
            <a:endParaRPr lang="en-CA" dirty="0"/>
          </a:p>
        </p:txBody>
      </p:sp>
      <p:sp>
        <p:nvSpPr>
          <p:cNvPr id="4" name="Slide Number Placeholder 3"/>
          <p:cNvSpPr>
            <a:spLocks noGrp="1"/>
          </p:cNvSpPr>
          <p:nvPr>
            <p:ph type="sldNum" sz="quarter" idx="12"/>
          </p:nvPr>
        </p:nvSpPr>
        <p:spPr/>
        <p:txBody>
          <a:bodyPr/>
          <a:lstStyle/>
          <a:p>
            <a:pPr>
              <a:defRPr/>
            </a:pPr>
            <a:fld id="{9677E6D6-7382-4301-9647-A82A22EF65A7}" type="slidenum">
              <a:rPr lang="en-CA" smtClean="0"/>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4F65C3D8-DE50-4C24-9808-3B0EDB47CCB7}" type="slidenum">
              <a:rPr lang="en-CA" smtClean="0"/>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D02019EC-3F45-4282-BE7D-EA0151D4FD47}" type="slidenum">
              <a:rPr lang="en-CA" smtClean="0"/>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DAA0E2-F9DE-4F37-9096-699BE559036B}"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1" r:id="rId12"/>
    <p:sldLayoutId id="214748414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microsoft.com/office/2018/10/relationships/comments" Target="../comments/modernComment_129_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microsoft.com/office/2018/10/relationships/comments" Target="../comments/modernComment_142_1C2E7EDA.xml"/><Relationship Id="rId1" Type="http://schemas.openxmlformats.org/officeDocument/2006/relationships/slideLayout" Target="../slideLayouts/slideLayout4.xml"/><Relationship Id="rId5" Type="http://schemas.openxmlformats.org/officeDocument/2006/relationships/image" Target="../media/image23.emf"/><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18/10/relationships/comments" Target="../comments/modernComment_143_A98B7211.xml"/><Relationship Id="rId1" Type="http://schemas.openxmlformats.org/officeDocument/2006/relationships/slideLayout" Target="../slideLayouts/slideLayout4.xml"/><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microsoft.com/office/2018/10/relationships/comments" Target="../comments/modernComment_125_0.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467544" y="332656"/>
            <a:ext cx="8229600" cy="1152128"/>
          </a:xfrm>
        </p:spPr>
        <p:txBody>
          <a:bodyPr>
            <a:normAutofit fontScale="90000"/>
          </a:bodyPr>
          <a:lstStyle/>
          <a:p>
            <a:r>
              <a:rPr lang="en-CA" sz="4000" b="1" dirty="0">
                <a:solidFill>
                  <a:srgbClr val="C00000"/>
                </a:solidFill>
                <a:latin typeface="Arial" panose="020B0604020202020204" pitchFamily="34" charset="0"/>
                <a:cs typeface="Arial" panose="020B0604020202020204" pitchFamily="34" charset="0"/>
              </a:rPr>
              <a:t>North Shore Steelhead Assessment</a:t>
            </a:r>
            <a:r>
              <a:rPr lang="en-CA" sz="6600" dirty="0">
                <a:solidFill>
                  <a:srgbClr val="C00000"/>
                </a:solidFill>
                <a:latin typeface="Arial" panose="020B0604020202020204" pitchFamily="34" charset="0"/>
                <a:cs typeface="Arial" panose="020B0604020202020204" pitchFamily="34" charset="0"/>
              </a:rPr>
              <a:t> </a:t>
            </a:r>
            <a:r>
              <a:rPr lang="en-CA" sz="2700" b="1" dirty="0">
                <a:solidFill>
                  <a:schemeClr val="accent1">
                    <a:lumMod val="50000"/>
                  </a:schemeClr>
                </a:solidFill>
                <a:latin typeface="Arial" panose="020B0604020202020204" pitchFamily="34" charset="0"/>
                <a:cs typeface="Arial" panose="020B0604020202020204" pitchFamily="34" charset="0"/>
              </a:rPr>
              <a:t>A Partnership in Research</a:t>
            </a:r>
            <a:br>
              <a:rPr lang="en-CA" sz="2700" b="1" dirty="0">
                <a:solidFill>
                  <a:schemeClr val="accent1">
                    <a:lumMod val="50000"/>
                  </a:schemeClr>
                </a:solidFill>
                <a:latin typeface="Arial" panose="020B0604020202020204" pitchFamily="34" charset="0"/>
                <a:cs typeface="Arial" panose="020B0604020202020204" pitchFamily="34" charset="0"/>
              </a:rPr>
            </a:br>
            <a:r>
              <a:rPr lang="en-CA" sz="2700" b="1" dirty="0">
                <a:solidFill>
                  <a:schemeClr val="accent1">
                    <a:lumMod val="50000"/>
                  </a:schemeClr>
                </a:solidFill>
                <a:latin typeface="Arial" panose="020B0604020202020204" pitchFamily="34" charset="0"/>
                <a:cs typeface="Arial" panose="020B0604020202020204" pitchFamily="34" charset="0"/>
              </a:rPr>
              <a:t>2024</a:t>
            </a:r>
            <a:br>
              <a:rPr lang="en-CA" b="1" dirty="0">
                <a:solidFill>
                  <a:schemeClr val="accent1">
                    <a:lumMod val="50000"/>
                  </a:schemeClr>
                </a:solidFill>
                <a:latin typeface="Arial" panose="020B0604020202020204" pitchFamily="34" charset="0"/>
                <a:cs typeface="Arial" panose="020B0604020202020204" pitchFamily="34" charset="0"/>
              </a:rPr>
            </a:br>
            <a:endParaRPr lang="en-CA" b="1" dirty="0">
              <a:solidFill>
                <a:srgbClr val="FF000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768" y="5926801"/>
            <a:ext cx="1877045" cy="7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49280"/>
            <a:ext cx="2268056" cy="63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31840" y="5877272"/>
            <a:ext cx="2592288" cy="830997"/>
          </a:xfrm>
          <a:prstGeom prst="rect">
            <a:avLst/>
          </a:prstGeom>
        </p:spPr>
        <p:txBody>
          <a:bodyPr wrap="square">
            <a:spAutoFit/>
          </a:bodyPr>
          <a:lstStyle/>
          <a:p>
            <a:pPr algn="ctr"/>
            <a:r>
              <a:rPr lang="en-CA" sz="1600" b="1" dirty="0"/>
              <a:t>By: Jon George, </a:t>
            </a:r>
          </a:p>
          <a:p>
            <a:pPr algn="ctr"/>
            <a:r>
              <a:rPr lang="en-CA" sz="1600" b="1" dirty="0"/>
              <a:t>Project Manager</a:t>
            </a:r>
          </a:p>
          <a:p>
            <a:pPr algn="ctr"/>
            <a:r>
              <a:rPr lang="en-CA" sz="1600" b="1" dirty="0"/>
              <a:t>Thunder Bay </a:t>
            </a:r>
          </a:p>
        </p:txBody>
      </p:sp>
      <p:pic>
        <p:nvPicPr>
          <p:cNvPr id="2" name="Picture 1">
            <a:extLst>
              <a:ext uri="{FF2B5EF4-FFF2-40B4-BE49-F238E27FC236}">
                <a16:creationId xmlns:a16="http://schemas.microsoft.com/office/drawing/2014/main" id="{4816EC87-1486-7873-A916-2A810A7973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1720" y="1628800"/>
            <a:ext cx="5256584" cy="40324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827584" y="96887"/>
            <a:ext cx="8243887" cy="3447098"/>
          </a:xfrm>
          <a:prstGeom prst="rect">
            <a:avLst/>
          </a:prstGeom>
          <a:noFill/>
          <a:ln w="9525">
            <a:noFill/>
            <a:miter lim="800000"/>
            <a:headEnd/>
            <a:tailEnd/>
          </a:ln>
        </p:spPr>
        <p:txBody>
          <a:bodyPr wrap="square" anchor="ctr">
            <a:spAutoFit/>
          </a:bodyPr>
          <a:lstStyle/>
          <a:p>
            <a:pPr eaLnBrk="0" hangingPunct="0"/>
            <a:r>
              <a:rPr lang="en-CA" sz="4400" b="1" dirty="0">
                <a:solidFill>
                  <a:srgbClr val="002060"/>
                </a:solidFill>
                <a:latin typeface="Calibri" pitchFamily="34" charset="0"/>
                <a:ea typeface="Calibri" pitchFamily="34" charset="0"/>
                <a:cs typeface="Times New Roman" pitchFamily="18" charset="0"/>
              </a:rPr>
              <a:t>Petersen Population Estimate</a:t>
            </a:r>
            <a:endParaRPr lang="en-CA" sz="2200" b="1" dirty="0">
              <a:solidFill>
                <a:srgbClr val="002060"/>
              </a:solidFill>
              <a:latin typeface="Calibri" pitchFamily="34" charset="0"/>
              <a:ea typeface="Calibri" pitchFamily="34" charset="0"/>
              <a:cs typeface="Times New Roman" pitchFamily="18" charset="0"/>
            </a:endParaRP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Number of Fish Clipped in Year #1  X  Repeat Spawners in Year # 2  /  by Clips from Year # 1 Captured in Year #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Example :</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246 Marked in Year #1</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232 Repeat Spawners Year # 2</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24 Marked fish from Year # 1 Captured in Year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246 X 232</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        = 2378 +- 855 @ 95 % Confidence </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24</a:t>
            </a:r>
            <a:endParaRPr lang="en-CA" dirty="0">
              <a:ea typeface="Calibri" pitchFamily="34" charset="0"/>
              <a:cs typeface="Times New Roman" pitchFamily="18" charset="0"/>
            </a:endParaRPr>
          </a:p>
        </p:txBody>
      </p:sp>
      <p:sp>
        <p:nvSpPr>
          <p:cNvPr id="3" name="TextBox 2"/>
          <p:cNvSpPr txBox="1"/>
          <p:nvPr/>
        </p:nvSpPr>
        <p:spPr>
          <a:xfrm>
            <a:off x="598612" y="4119462"/>
            <a:ext cx="7632848" cy="4154984"/>
          </a:xfrm>
          <a:prstGeom prst="rect">
            <a:avLst/>
          </a:prstGeom>
          <a:noFill/>
        </p:spPr>
        <p:txBody>
          <a:bodyPr wrap="square" rtlCol="0">
            <a:spAutoFit/>
          </a:bodyPr>
          <a:lstStyle/>
          <a:p>
            <a:r>
              <a:rPr lang="en-CA" sz="2400" b="1" dirty="0">
                <a:solidFill>
                  <a:schemeClr val="accent6">
                    <a:lumMod val="75000"/>
                  </a:schemeClr>
                </a:solidFill>
              </a:rPr>
              <a:t>Neebing River…..906 +- 606  (north branch 2023)</a:t>
            </a:r>
          </a:p>
          <a:p>
            <a:r>
              <a:rPr lang="en-CA" sz="2400" b="1" dirty="0">
                <a:solidFill>
                  <a:schemeClr val="accent6">
                    <a:lumMod val="75000"/>
                  </a:schemeClr>
                </a:solidFill>
              </a:rPr>
              <a:t>McIntyre River…..2378 +- 855  (2023)</a:t>
            </a:r>
          </a:p>
          <a:p>
            <a:r>
              <a:rPr lang="en-CA" sz="2400" b="1" dirty="0">
                <a:solidFill>
                  <a:schemeClr val="accent6">
                    <a:lumMod val="75000"/>
                  </a:schemeClr>
                </a:solidFill>
              </a:rPr>
              <a:t>McVicar Creek…..1596 +- 1513  (2023)</a:t>
            </a:r>
          </a:p>
          <a:p>
            <a:r>
              <a:rPr lang="en-CA" sz="2400" b="1" dirty="0">
                <a:solidFill>
                  <a:schemeClr val="accent6">
                    <a:lumMod val="75000"/>
                  </a:schemeClr>
                </a:solidFill>
              </a:rPr>
              <a:t>Portage Creek….. 39 +- 18 (2023)</a:t>
            </a:r>
          </a:p>
          <a:p>
            <a:r>
              <a:rPr lang="en-CA" sz="2400" b="1" dirty="0">
                <a:solidFill>
                  <a:schemeClr val="accent6">
                    <a:lumMod val="75000"/>
                  </a:schemeClr>
                </a:solidFill>
              </a:rPr>
              <a:t>MacKenzie River.. 253 +- 155 (2023)</a:t>
            </a:r>
          </a:p>
          <a:p>
            <a:r>
              <a:rPr lang="en-CA" sz="2400" b="1" dirty="0">
                <a:solidFill>
                  <a:schemeClr val="accent6">
                    <a:lumMod val="75000"/>
                  </a:schemeClr>
                </a:solidFill>
              </a:rPr>
              <a:t>Cypress River……770 +- 399 (2023)</a:t>
            </a: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p:txBody>
      </p:sp>
      <p:sp>
        <p:nvSpPr>
          <p:cNvPr id="4" name="TextBox 3"/>
          <p:cNvSpPr txBox="1"/>
          <p:nvPr/>
        </p:nvSpPr>
        <p:spPr>
          <a:xfrm>
            <a:off x="1187624" y="3600891"/>
            <a:ext cx="5112568" cy="461665"/>
          </a:xfrm>
          <a:prstGeom prst="rect">
            <a:avLst/>
          </a:prstGeom>
          <a:noFill/>
        </p:spPr>
        <p:txBody>
          <a:bodyPr wrap="square" rtlCol="0">
            <a:spAutoFit/>
          </a:bodyPr>
          <a:lstStyle/>
          <a:p>
            <a:r>
              <a:rPr lang="en-CA" sz="2400" b="1" dirty="0">
                <a:solidFill>
                  <a:srgbClr val="002060"/>
                </a:solidFill>
              </a:rPr>
              <a:t>     Estimated Number of Adults</a:t>
            </a:r>
          </a:p>
        </p:txBody>
      </p:sp>
      <p:sp>
        <p:nvSpPr>
          <p:cNvPr id="5" name="TextBox 4"/>
          <p:cNvSpPr txBox="1"/>
          <p:nvPr/>
        </p:nvSpPr>
        <p:spPr>
          <a:xfrm>
            <a:off x="942644" y="6453336"/>
            <a:ext cx="5976664" cy="307777"/>
          </a:xfrm>
          <a:prstGeom prst="rect">
            <a:avLst/>
          </a:prstGeom>
          <a:noFill/>
        </p:spPr>
        <p:txBody>
          <a:bodyPr wrap="square" rtlCol="0">
            <a:spAutoFit/>
          </a:bodyPr>
          <a:lstStyle/>
          <a:p>
            <a:r>
              <a:rPr lang="en-CA" sz="1400" b="1" dirty="0">
                <a:solidFill>
                  <a:srgbClr val="FF0000"/>
                </a:solidFill>
              </a:rPr>
              <a:t> 2023 population estimates for are based on recaptures from 2024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8C8174-007C-EC75-33E8-3C0B285EBA54}"/>
              </a:ext>
            </a:extLst>
          </p:cNvPr>
          <p:cNvPicPr>
            <a:picLocks noChangeAspect="1"/>
          </p:cNvPicPr>
          <p:nvPr/>
        </p:nvPicPr>
        <p:blipFill>
          <a:blip r:embed="rId2" cstate="print"/>
          <a:srcRect/>
          <a:stretch>
            <a:fillRect/>
          </a:stretch>
        </p:blipFill>
        <p:spPr bwMode="auto">
          <a:xfrm>
            <a:off x="251520" y="548680"/>
            <a:ext cx="8640960" cy="5760640"/>
          </a:xfrm>
          <a:prstGeom prst="rect">
            <a:avLst/>
          </a:prstGeom>
          <a:noFill/>
          <a:ln w="9525">
            <a:noFill/>
            <a:miter lim="800000"/>
            <a:headEnd/>
            <a:tailEnd/>
          </a:ln>
        </p:spPr>
      </p:pic>
    </p:spTree>
    <p:extLst>
      <p:ext uri="{BB962C8B-B14F-4D97-AF65-F5344CB8AC3E}">
        <p14:creationId xmlns:p14="http://schemas.microsoft.com/office/powerpoint/2010/main" val="104355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6EB9EA-C1F6-72E6-9A1F-10C9C5DDA5B8}"/>
              </a:ext>
            </a:extLst>
          </p:cNvPr>
          <p:cNvPicPr>
            <a:picLocks noChangeAspect="1"/>
          </p:cNvPicPr>
          <p:nvPr/>
        </p:nvPicPr>
        <p:blipFill>
          <a:blip r:embed="rId2" cstate="print"/>
          <a:srcRect/>
          <a:stretch>
            <a:fillRect/>
          </a:stretch>
        </p:blipFill>
        <p:spPr bwMode="auto">
          <a:xfrm>
            <a:off x="323528" y="548680"/>
            <a:ext cx="8496944" cy="5760640"/>
          </a:xfrm>
          <a:prstGeom prst="rect">
            <a:avLst/>
          </a:prstGeom>
          <a:noFill/>
          <a:ln w="9525">
            <a:noFill/>
            <a:miter lim="800000"/>
            <a:headEnd/>
            <a:tailEnd/>
          </a:ln>
        </p:spPr>
      </p:pic>
    </p:spTree>
    <p:extLst>
      <p:ext uri="{BB962C8B-B14F-4D97-AF65-F5344CB8AC3E}">
        <p14:creationId xmlns:p14="http://schemas.microsoft.com/office/powerpoint/2010/main" val="38314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188640"/>
            <a:ext cx="8229600" cy="1139825"/>
          </a:xfrm>
        </p:spPr>
        <p:txBody>
          <a:bodyPr>
            <a:noAutofit/>
          </a:bodyPr>
          <a:lstStyle/>
          <a:p>
            <a:pPr algn="ctr"/>
            <a:r>
              <a:rPr lang="en-US" sz="4000" b="1" dirty="0">
                <a:solidFill>
                  <a:srgbClr val="C00000"/>
                </a:solidFill>
                <a:latin typeface="Arial" panose="020B0604020202020204" pitchFamily="34" charset="0"/>
                <a:cs typeface="Arial" panose="020B0604020202020204" pitchFamily="34" charset="0"/>
              </a:rPr>
              <a:t>Data Obtained from Scale Samples</a:t>
            </a:r>
            <a:endParaRPr lang="en-CA" sz="4000" b="1" dirty="0">
              <a:solidFill>
                <a:srgbClr val="C00000"/>
              </a:solidFill>
              <a:latin typeface="Arial" panose="020B0604020202020204" pitchFamily="34" charset="0"/>
              <a:cs typeface="Arial" panose="020B0604020202020204" pitchFamily="34" charset="0"/>
            </a:endParaRPr>
          </a:p>
        </p:txBody>
      </p:sp>
      <p:pic>
        <p:nvPicPr>
          <p:cNvPr id="22533" name="Picture 5" descr="Steelhead Scale"/>
          <p:cNvPicPr>
            <a:picLocks noGrp="1" noChangeAspect="1" noChangeArrowheads="1"/>
          </p:cNvPicPr>
          <p:nvPr>
            <p:ph sz="half" idx="1"/>
          </p:nvPr>
        </p:nvPicPr>
        <p:blipFill>
          <a:blip r:embed="rId2" cstate="print"/>
          <a:stretch>
            <a:fillRect/>
          </a:stretch>
        </p:blipFill>
        <p:spPr>
          <a:xfrm>
            <a:off x="5452699" y="1639341"/>
            <a:ext cx="3295765" cy="4525963"/>
          </a:xfrm>
          <a:ln/>
        </p:spPr>
        <p:style>
          <a:lnRef idx="2">
            <a:schemeClr val="accent1">
              <a:shade val="50000"/>
            </a:schemeClr>
          </a:lnRef>
          <a:fillRef idx="1">
            <a:schemeClr val="accent1"/>
          </a:fillRef>
          <a:effectRef idx="0">
            <a:schemeClr val="accent1"/>
          </a:effectRef>
          <a:fontRef idx="minor">
            <a:schemeClr val="lt1"/>
          </a:fontRef>
        </p:style>
      </p:pic>
      <p:sp>
        <p:nvSpPr>
          <p:cNvPr id="22531" name="Rectangle 3"/>
          <p:cNvSpPr>
            <a:spLocks noGrp="1" noChangeArrowheads="1"/>
          </p:cNvSpPr>
          <p:nvPr>
            <p:ph type="body" sz="half" idx="2"/>
          </p:nvPr>
        </p:nvSpPr>
        <p:spPr>
          <a:xfrm>
            <a:off x="107504" y="1628800"/>
            <a:ext cx="5760640" cy="5112568"/>
          </a:xfrm>
        </p:spPr>
        <p:txBody>
          <a:bodyPr>
            <a:normAutofit/>
          </a:bodyPr>
          <a:lstStyle/>
          <a:p>
            <a:pPr>
              <a:lnSpc>
                <a:spcPct val="150000"/>
              </a:lnSpc>
            </a:pPr>
            <a:r>
              <a:rPr lang="en-US" sz="2800" b="1" dirty="0">
                <a:latin typeface="Arial" pitchFamily="34" charset="0"/>
                <a:cs typeface="Arial" pitchFamily="34" charset="0"/>
              </a:rPr>
              <a:t>Number of stream years</a:t>
            </a:r>
          </a:p>
          <a:p>
            <a:pPr>
              <a:lnSpc>
                <a:spcPct val="150000"/>
              </a:lnSpc>
            </a:pPr>
            <a:r>
              <a:rPr lang="en-US" sz="2800" b="1" dirty="0">
                <a:latin typeface="Arial" pitchFamily="34" charset="0"/>
                <a:cs typeface="Arial" pitchFamily="34" charset="0"/>
              </a:rPr>
              <a:t>Number of lake years</a:t>
            </a:r>
          </a:p>
          <a:p>
            <a:pPr>
              <a:lnSpc>
                <a:spcPct val="150000"/>
              </a:lnSpc>
            </a:pPr>
            <a:r>
              <a:rPr lang="en-US" sz="2800" b="1" dirty="0">
                <a:latin typeface="Arial" pitchFamily="34" charset="0"/>
                <a:cs typeface="Arial" pitchFamily="34" charset="0"/>
              </a:rPr>
              <a:t>Total age</a:t>
            </a:r>
          </a:p>
          <a:p>
            <a:pPr>
              <a:lnSpc>
                <a:spcPct val="150000"/>
              </a:lnSpc>
            </a:pPr>
            <a:r>
              <a:rPr lang="en-US" sz="2800" b="1" dirty="0">
                <a:latin typeface="Arial" pitchFamily="34" charset="0"/>
                <a:cs typeface="Arial" pitchFamily="34" charset="0"/>
              </a:rPr>
              <a:t>Age at maturity</a:t>
            </a:r>
          </a:p>
          <a:p>
            <a:pPr>
              <a:lnSpc>
                <a:spcPct val="150000"/>
              </a:lnSpc>
            </a:pPr>
            <a:r>
              <a:rPr lang="en-US" sz="2800" b="1" dirty="0">
                <a:latin typeface="Arial" pitchFamily="34" charset="0"/>
                <a:cs typeface="Arial" pitchFamily="34" charset="0"/>
              </a:rPr>
              <a:t>Lake Years at Maturity</a:t>
            </a:r>
          </a:p>
          <a:p>
            <a:pPr>
              <a:lnSpc>
                <a:spcPct val="150000"/>
              </a:lnSpc>
            </a:pPr>
            <a:r>
              <a:rPr lang="en-US" sz="2800" b="1" dirty="0">
                <a:latin typeface="Arial" pitchFamily="34" charset="0"/>
                <a:cs typeface="Arial" pitchFamily="34" charset="0"/>
              </a:rPr>
              <a:t>Number of spawning events</a:t>
            </a:r>
          </a:p>
          <a:p>
            <a:pPr>
              <a:lnSpc>
                <a:spcPct val="150000"/>
              </a:lnSpc>
            </a:pPr>
            <a:r>
              <a:rPr lang="en-US" sz="2800" b="1" dirty="0">
                <a:latin typeface="Arial" pitchFamily="34" charset="0"/>
                <a:cs typeface="Arial" pitchFamily="34" charset="0"/>
              </a:rPr>
              <a:t>Size at age</a:t>
            </a:r>
          </a:p>
          <a:p>
            <a:pPr>
              <a:lnSpc>
                <a:spcPct val="150000"/>
              </a:lnSpc>
            </a:pPr>
            <a:endParaRPr lang="en-US" sz="2800" b="1" dirty="0">
              <a:latin typeface="Arial" pitchFamily="34" charset="0"/>
              <a:cs typeface="Arial" pitchFamily="34" charset="0"/>
            </a:endParaRPr>
          </a:p>
          <a:p>
            <a:pPr>
              <a:lnSpc>
                <a:spcPct val="150000"/>
              </a:lnSpc>
              <a:buFont typeface="Wingdings" pitchFamily="2" charset="2"/>
              <a:buNone/>
            </a:pPr>
            <a:endParaRPr lang="en-CA" sz="2800" b="1" dirty="0">
              <a:latin typeface="Arial" panose="020B0604020202020204" pitchFamily="34" charset="0"/>
              <a:cs typeface="Arial" panose="020B0604020202020204" pitchFamily="34" charset="0"/>
            </a:endParaRP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p:cNvSpPr>
            <a:spLocks noGrp="1" noChangeArrowheads="1"/>
          </p:cNvSpPr>
          <p:nvPr>
            <p:ph type="title"/>
          </p:nvPr>
        </p:nvSpPr>
        <p:spPr>
          <a:xfrm>
            <a:off x="323528" y="332656"/>
            <a:ext cx="8004290" cy="638944"/>
          </a:xfrm>
        </p:spPr>
        <p:txBody>
          <a:bodyPr>
            <a:noAutofit/>
          </a:bodyPr>
          <a:lstStyle/>
          <a:p>
            <a:pPr eaLnBrk="1" hangingPunct="1"/>
            <a:r>
              <a:rPr lang="en-CA" sz="4000" b="1" dirty="0">
                <a:solidFill>
                  <a:srgbClr val="C00000"/>
                </a:solidFill>
                <a:latin typeface="Arial" panose="020B0604020202020204" pitchFamily="34" charset="0"/>
                <a:cs typeface="Arial" panose="020B0604020202020204" pitchFamily="34" charset="0"/>
              </a:rPr>
              <a:t>Life History</a:t>
            </a:r>
          </a:p>
        </p:txBody>
      </p:sp>
      <p:pic>
        <p:nvPicPr>
          <p:cNvPr id="9219" name="Picture 10" descr="Steelhead Scale"/>
          <p:cNvPicPr>
            <a:picLocks noGrp="1" noChangeAspect="1" noChangeArrowheads="1"/>
          </p:cNvPicPr>
          <p:nvPr>
            <p:ph sz="quarter" idx="4294967295"/>
          </p:nvPr>
        </p:nvPicPr>
        <p:blipFill>
          <a:blip r:embed="rId3" cstate="print"/>
          <a:srcRect/>
          <a:stretch>
            <a:fillRect/>
          </a:stretch>
        </p:blipFill>
        <p:spPr>
          <a:xfrm>
            <a:off x="1115616" y="1412776"/>
            <a:ext cx="4824413" cy="5157788"/>
          </a:xfrm>
        </p:spPr>
      </p:pic>
      <p:sp>
        <p:nvSpPr>
          <p:cNvPr id="9220" name="Line 17"/>
          <p:cNvSpPr>
            <a:spLocks noChangeShapeType="1"/>
          </p:cNvSpPr>
          <p:nvPr/>
        </p:nvSpPr>
        <p:spPr bwMode="auto">
          <a:xfrm flipH="1" flipV="1">
            <a:off x="3779838" y="4292600"/>
            <a:ext cx="4032250" cy="288925"/>
          </a:xfrm>
          <a:prstGeom prst="line">
            <a:avLst/>
          </a:prstGeom>
          <a:noFill/>
          <a:ln w="9525">
            <a:solidFill>
              <a:schemeClr val="tx1"/>
            </a:solidFill>
            <a:round/>
            <a:headEnd/>
            <a:tailEnd type="triangle" w="med" len="med"/>
          </a:ln>
        </p:spPr>
        <p:txBody>
          <a:bodyPr/>
          <a:lstStyle/>
          <a:p>
            <a:endParaRPr lang="en-CA" dirty="0"/>
          </a:p>
        </p:txBody>
      </p:sp>
      <p:sp>
        <p:nvSpPr>
          <p:cNvPr id="9221" name="Line 18"/>
          <p:cNvSpPr>
            <a:spLocks noChangeShapeType="1"/>
          </p:cNvSpPr>
          <p:nvPr/>
        </p:nvSpPr>
        <p:spPr bwMode="auto">
          <a:xfrm flipH="1" flipV="1">
            <a:off x="3563938" y="4437063"/>
            <a:ext cx="3600450" cy="1368425"/>
          </a:xfrm>
          <a:prstGeom prst="line">
            <a:avLst/>
          </a:prstGeom>
          <a:noFill/>
          <a:ln w="9525">
            <a:solidFill>
              <a:schemeClr val="tx1"/>
            </a:solidFill>
            <a:round/>
            <a:headEnd/>
            <a:tailEnd type="triangle" w="med" len="med"/>
          </a:ln>
        </p:spPr>
        <p:txBody>
          <a:bodyPr/>
          <a:lstStyle/>
          <a:p>
            <a:endParaRPr lang="en-CA" dirty="0"/>
          </a:p>
        </p:txBody>
      </p:sp>
      <p:sp>
        <p:nvSpPr>
          <p:cNvPr id="9222" name="Line 19"/>
          <p:cNvSpPr>
            <a:spLocks noChangeShapeType="1"/>
          </p:cNvSpPr>
          <p:nvPr/>
        </p:nvSpPr>
        <p:spPr bwMode="auto">
          <a:xfrm flipH="1" flipV="1">
            <a:off x="4427538" y="3284538"/>
            <a:ext cx="3240087" cy="215900"/>
          </a:xfrm>
          <a:prstGeom prst="line">
            <a:avLst/>
          </a:prstGeom>
          <a:noFill/>
          <a:ln w="9525">
            <a:solidFill>
              <a:schemeClr val="tx1"/>
            </a:solidFill>
            <a:round/>
            <a:headEnd/>
            <a:tailEnd type="triangle" w="med" len="med"/>
          </a:ln>
        </p:spPr>
        <p:txBody>
          <a:bodyPr/>
          <a:lstStyle/>
          <a:p>
            <a:endParaRPr lang="en-CA" dirty="0"/>
          </a:p>
        </p:txBody>
      </p:sp>
      <p:sp>
        <p:nvSpPr>
          <p:cNvPr id="9224" name="Line 21"/>
          <p:cNvSpPr>
            <a:spLocks noChangeShapeType="1"/>
          </p:cNvSpPr>
          <p:nvPr/>
        </p:nvSpPr>
        <p:spPr bwMode="auto">
          <a:xfrm flipH="1">
            <a:off x="3203575" y="1628775"/>
            <a:ext cx="3024188" cy="215900"/>
          </a:xfrm>
          <a:prstGeom prst="line">
            <a:avLst/>
          </a:prstGeom>
          <a:noFill/>
          <a:ln w="9525">
            <a:solidFill>
              <a:schemeClr val="tx1"/>
            </a:solidFill>
            <a:round/>
            <a:headEnd/>
            <a:tailEnd type="triangle" w="med" len="med"/>
          </a:ln>
        </p:spPr>
        <p:txBody>
          <a:bodyPr/>
          <a:lstStyle/>
          <a:p>
            <a:endParaRPr lang="en-CA" b="1" dirty="0"/>
          </a:p>
        </p:txBody>
      </p:sp>
      <p:sp>
        <p:nvSpPr>
          <p:cNvPr id="9225" name="Text Box 24"/>
          <p:cNvSpPr txBox="1">
            <a:spLocks noChangeArrowheads="1"/>
          </p:cNvSpPr>
          <p:nvPr/>
        </p:nvSpPr>
        <p:spPr bwMode="auto">
          <a:xfrm>
            <a:off x="7164388" y="5734050"/>
            <a:ext cx="1512887" cy="646331"/>
          </a:xfrm>
          <a:prstGeom prst="rect">
            <a:avLst/>
          </a:prstGeom>
          <a:noFill/>
          <a:ln w="9525">
            <a:noFill/>
            <a:miter lim="800000"/>
            <a:headEnd/>
            <a:tailEnd/>
          </a:ln>
        </p:spPr>
        <p:txBody>
          <a:bodyPr>
            <a:spAutoFit/>
          </a:bodyPr>
          <a:lstStyle/>
          <a:p>
            <a:pPr>
              <a:spcBef>
                <a:spcPct val="50000"/>
              </a:spcBef>
            </a:pPr>
            <a:r>
              <a:rPr lang="en-CA" sz="1800" b="1" dirty="0"/>
              <a:t>First Stream Year</a:t>
            </a:r>
          </a:p>
        </p:txBody>
      </p:sp>
      <p:sp>
        <p:nvSpPr>
          <p:cNvPr id="9226" name="Text Box 25"/>
          <p:cNvSpPr txBox="1">
            <a:spLocks noChangeArrowheads="1"/>
          </p:cNvSpPr>
          <p:nvPr/>
        </p:nvSpPr>
        <p:spPr bwMode="auto">
          <a:xfrm>
            <a:off x="7740650" y="4437063"/>
            <a:ext cx="1403350" cy="915987"/>
          </a:xfrm>
          <a:prstGeom prst="rect">
            <a:avLst/>
          </a:prstGeom>
          <a:noFill/>
          <a:ln w="9525">
            <a:noFill/>
            <a:miter lim="800000"/>
            <a:headEnd/>
            <a:tailEnd/>
          </a:ln>
        </p:spPr>
        <p:txBody>
          <a:bodyPr>
            <a:spAutoFit/>
          </a:bodyPr>
          <a:lstStyle/>
          <a:p>
            <a:pPr>
              <a:spcBef>
                <a:spcPct val="50000"/>
              </a:spcBef>
            </a:pPr>
            <a:r>
              <a:rPr lang="en-CA" sz="1800" b="1" dirty="0"/>
              <a:t>Second Stream Year</a:t>
            </a:r>
          </a:p>
        </p:txBody>
      </p:sp>
      <p:sp>
        <p:nvSpPr>
          <p:cNvPr id="9227" name="Text Box 26"/>
          <p:cNvSpPr txBox="1">
            <a:spLocks noChangeArrowheads="1"/>
          </p:cNvSpPr>
          <p:nvPr/>
        </p:nvSpPr>
        <p:spPr bwMode="auto">
          <a:xfrm>
            <a:off x="7667625" y="3284538"/>
            <a:ext cx="1476375" cy="915987"/>
          </a:xfrm>
          <a:prstGeom prst="rect">
            <a:avLst/>
          </a:prstGeom>
          <a:noFill/>
          <a:ln w="9525">
            <a:noFill/>
            <a:miter lim="800000"/>
            <a:headEnd/>
            <a:tailEnd/>
          </a:ln>
        </p:spPr>
        <p:txBody>
          <a:bodyPr>
            <a:spAutoFit/>
          </a:bodyPr>
          <a:lstStyle/>
          <a:p>
            <a:pPr>
              <a:spcBef>
                <a:spcPct val="50000"/>
              </a:spcBef>
            </a:pPr>
            <a:r>
              <a:rPr lang="en-CA" sz="1800" b="1" dirty="0"/>
              <a:t>First Lake Year, First Spawn</a:t>
            </a:r>
          </a:p>
        </p:txBody>
      </p:sp>
      <p:sp>
        <p:nvSpPr>
          <p:cNvPr id="9228" name="Text Box 27"/>
          <p:cNvSpPr txBox="1">
            <a:spLocks noChangeArrowheads="1"/>
          </p:cNvSpPr>
          <p:nvPr/>
        </p:nvSpPr>
        <p:spPr bwMode="auto">
          <a:xfrm>
            <a:off x="7380288" y="2276475"/>
            <a:ext cx="1763712" cy="366713"/>
          </a:xfrm>
          <a:prstGeom prst="rect">
            <a:avLst/>
          </a:prstGeom>
          <a:noFill/>
          <a:ln w="9525">
            <a:noFill/>
            <a:miter lim="800000"/>
            <a:headEnd/>
            <a:tailEnd/>
          </a:ln>
        </p:spPr>
        <p:txBody>
          <a:bodyPr>
            <a:spAutoFit/>
          </a:bodyPr>
          <a:lstStyle/>
          <a:p>
            <a:pPr>
              <a:spcBef>
                <a:spcPct val="50000"/>
              </a:spcBef>
            </a:pPr>
            <a:endParaRPr lang="en-US" sz="1800" dirty="0"/>
          </a:p>
        </p:txBody>
      </p:sp>
      <p:sp>
        <p:nvSpPr>
          <p:cNvPr id="9229" name="Text Box 28"/>
          <p:cNvSpPr txBox="1">
            <a:spLocks noChangeArrowheads="1"/>
          </p:cNvSpPr>
          <p:nvPr/>
        </p:nvSpPr>
        <p:spPr bwMode="auto">
          <a:xfrm>
            <a:off x="7596188" y="2060575"/>
            <a:ext cx="1763712" cy="915988"/>
          </a:xfrm>
          <a:prstGeom prst="rect">
            <a:avLst/>
          </a:prstGeom>
          <a:noFill/>
          <a:ln w="9525">
            <a:noFill/>
            <a:miter lim="800000"/>
            <a:headEnd/>
            <a:tailEnd/>
          </a:ln>
        </p:spPr>
        <p:txBody>
          <a:bodyPr>
            <a:spAutoFit/>
          </a:bodyPr>
          <a:lstStyle/>
          <a:p>
            <a:pPr>
              <a:spcBef>
                <a:spcPct val="50000"/>
              </a:spcBef>
            </a:pPr>
            <a:r>
              <a:rPr lang="en-CA" sz="1800" b="1" dirty="0"/>
              <a:t>Second Lake Year, Second Spawn</a:t>
            </a:r>
          </a:p>
        </p:txBody>
      </p:sp>
      <p:sp>
        <p:nvSpPr>
          <p:cNvPr id="9230" name="Text Box 29"/>
          <p:cNvSpPr txBox="1">
            <a:spLocks noChangeArrowheads="1"/>
          </p:cNvSpPr>
          <p:nvPr/>
        </p:nvSpPr>
        <p:spPr bwMode="auto">
          <a:xfrm>
            <a:off x="6156325" y="1412875"/>
            <a:ext cx="2232025" cy="641350"/>
          </a:xfrm>
          <a:prstGeom prst="rect">
            <a:avLst/>
          </a:prstGeom>
          <a:noFill/>
          <a:ln w="9525">
            <a:noFill/>
            <a:miter lim="800000"/>
            <a:headEnd/>
            <a:tailEnd/>
          </a:ln>
        </p:spPr>
        <p:txBody>
          <a:bodyPr>
            <a:spAutoFit/>
          </a:bodyPr>
          <a:lstStyle/>
          <a:p>
            <a:pPr>
              <a:spcBef>
                <a:spcPct val="50000"/>
              </a:spcBef>
            </a:pPr>
            <a:r>
              <a:rPr lang="en-CA" sz="1800" b="1" dirty="0"/>
              <a:t>Third Lake Year, Third Spawn</a:t>
            </a:r>
          </a:p>
        </p:txBody>
      </p:sp>
      <p:sp>
        <p:nvSpPr>
          <p:cNvPr id="9231" name="Text Box 30"/>
          <p:cNvSpPr txBox="1">
            <a:spLocks noChangeArrowheads="1"/>
          </p:cNvSpPr>
          <p:nvPr/>
        </p:nvSpPr>
        <p:spPr bwMode="auto">
          <a:xfrm>
            <a:off x="107504" y="0"/>
            <a:ext cx="2051050" cy="1338828"/>
          </a:xfrm>
          <a:prstGeom prst="rect">
            <a:avLst/>
          </a:prstGeom>
          <a:noFill/>
          <a:ln w="9525">
            <a:solidFill>
              <a:schemeClr val="tx1"/>
            </a:solidFill>
            <a:miter lim="800000"/>
            <a:headEnd/>
            <a:tailEnd/>
          </a:ln>
        </p:spPr>
        <p:txBody>
          <a:bodyPr>
            <a:spAutoFit/>
          </a:bodyPr>
          <a:lstStyle/>
          <a:p>
            <a:pPr>
              <a:spcBef>
                <a:spcPct val="50000"/>
              </a:spcBef>
            </a:pPr>
            <a:r>
              <a:rPr lang="en-CA" sz="1800" b="1" dirty="0">
                <a:solidFill>
                  <a:srgbClr val="C00000"/>
                </a:solidFill>
              </a:rPr>
              <a:t>Steelhead Scale: Age 5 years       </a:t>
            </a:r>
          </a:p>
          <a:p>
            <a:pPr>
              <a:spcBef>
                <a:spcPct val="50000"/>
              </a:spcBef>
            </a:pPr>
            <a:r>
              <a:rPr lang="en-CA" sz="1800" b="1" dirty="0">
                <a:solidFill>
                  <a:srgbClr val="C00000"/>
                </a:solidFill>
              </a:rPr>
              <a:t>(2 stream, 3 lake, 3</a:t>
            </a:r>
            <a:r>
              <a:rPr lang="en-CA" sz="1800" b="1" baseline="30000" dirty="0">
                <a:solidFill>
                  <a:srgbClr val="C00000"/>
                </a:solidFill>
              </a:rPr>
              <a:t>rd</a:t>
            </a:r>
            <a:r>
              <a:rPr lang="en-CA" sz="1800" b="1" dirty="0">
                <a:solidFill>
                  <a:srgbClr val="C00000"/>
                </a:solidFill>
              </a:rPr>
              <a:t> spawn)</a:t>
            </a:r>
          </a:p>
        </p:txBody>
      </p:sp>
      <p:sp>
        <p:nvSpPr>
          <p:cNvPr id="9223" name="Line 20"/>
          <p:cNvSpPr>
            <a:spLocks noChangeShapeType="1"/>
          </p:cNvSpPr>
          <p:nvPr/>
        </p:nvSpPr>
        <p:spPr bwMode="auto">
          <a:xfrm flipH="1">
            <a:off x="3995936" y="2276872"/>
            <a:ext cx="3600450" cy="360363"/>
          </a:xfrm>
          <a:prstGeom prst="line">
            <a:avLst/>
          </a:prstGeom>
          <a:noFill/>
          <a:ln w="9525">
            <a:solidFill>
              <a:schemeClr val="tx1"/>
            </a:solidFill>
            <a:round/>
            <a:headEnd/>
            <a:tailEnd type="triangle" w="med" len="med"/>
          </a:ln>
        </p:spPr>
        <p:txBody>
          <a:bodyPr/>
          <a:lstStyle/>
          <a:p>
            <a:endParaRPr lang="en-CA" dirty="0"/>
          </a:p>
        </p:txBody>
      </p:sp>
      <p:cxnSp>
        <p:nvCxnSpPr>
          <p:cNvPr id="19" name="Straight Arrow Connector 18"/>
          <p:cNvCxnSpPr/>
          <p:nvPr/>
        </p:nvCxnSpPr>
        <p:spPr>
          <a:xfrm>
            <a:off x="6588224" y="242088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971603" y="3645024"/>
          <a:ext cx="7176120" cy="2999850"/>
        </p:xfrm>
        <a:graphic>
          <a:graphicData uri="http://schemas.openxmlformats.org/drawingml/2006/table">
            <a:tbl>
              <a:tblPr/>
              <a:tblGrid>
                <a:gridCol w="277394">
                  <a:extLst>
                    <a:ext uri="{9D8B030D-6E8A-4147-A177-3AD203B41FA5}">
                      <a16:colId xmlns:a16="http://schemas.microsoft.com/office/drawing/2014/main" val="20000"/>
                    </a:ext>
                  </a:extLst>
                </a:gridCol>
                <a:gridCol w="494108">
                  <a:extLst>
                    <a:ext uri="{9D8B030D-6E8A-4147-A177-3AD203B41FA5}">
                      <a16:colId xmlns:a16="http://schemas.microsoft.com/office/drawing/2014/main" val="20001"/>
                    </a:ext>
                  </a:extLst>
                </a:gridCol>
                <a:gridCol w="368413">
                  <a:extLst>
                    <a:ext uri="{9D8B030D-6E8A-4147-A177-3AD203B41FA5}">
                      <a16:colId xmlns:a16="http://schemas.microsoft.com/office/drawing/2014/main" val="20002"/>
                    </a:ext>
                  </a:extLst>
                </a:gridCol>
                <a:gridCol w="277394">
                  <a:extLst>
                    <a:ext uri="{9D8B030D-6E8A-4147-A177-3AD203B41FA5}">
                      <a16:colId xmlns:a16="http://schemas.microsoft.com/office/drawing/2014/main" val="20003"/>
                    </a:ext>
                  </a:extLst>
                </a:gridCol>
                <a:gridCol w="277394">
                  <a:extLst>
                    <a:ext uri="{9D8B030D-6E8A-4147-A177-3AD203B41FA5}">
                      <a16:colId xmlns:a16="http://schemas.microsoft.com/office/drawing/2014/main" val="20004"/>
                    </a:ext>
                  </a:extLst>
                </a:gridCol>
                <a:gridCol w="273060">
                  <a:extLst>
                    <a:ext uri="{9D8B030D-6E8A-4147-A177-3AD203B41FA5}">
                      <a16:colId xmlns:a16="http://schemas.microsoft.com/office/drawing/2014/main" val="20005"/>
                    </a:ext>
                  </a:extLst>
                </a:gridCol>
                <a:gridCol w="339519">
                  <a:extLst>
                    <a:ext uri="{9D8B030D-6E8A-4147-A177-3AD203B41FA5}">
                      <a16:colId xmlns:a16="http://schemas.microsoft.com/office/drawing/2014/main" val="20006"/>
                    </a:ext>
                  </a:extLst>
                </a:gridCol>
                <a:gridCol w="339519">
                  <a:extLst>
                    <a:ext uri="{9D8B030D-6E8A-4147-A177-3AD203B41FA5}">
                      <a16:colId xmlns:a16="http://schemas.microsoft.com/office/drawing/2014/main" val="20007"/>
                    </a:ext>
                  </a:extLst>
                </a:gridCol>
                <a:gridCol w="339519">
                  <a:extLst>
                    <a:ext uri="{9D8B030D-6E8A-4147-A177-3AD203B41FA5}">
                      <a16:colId xmlns:a16="http://schemas.microsoft.com/office/drawing/2014/main" val="20008"/>
                    </a:ext>
                  </a:extLst>
                </a:gridCol>
                <a:gridCol w="339519">
                  <a:extLst>
                    <a:ext uri="{9D8B030D-6E8A-4147-A177-3AD203B41FA5}">
                      <a16:colId xmlns:a16="http://schemas.microsoft.com/office/drawing/2014/main" val="20009"/>
                    </a:ext>
                  </a:extLst>
                </a:gridCol>
                <a:gridCol w="339519">
                  <a:extLst>
                    <a:ext uri="{9D8B030D-6E8A-4147-A177-3AD203B41FA5}">
                      <a16:colId xmlns:a16="http://schemas.microsoft.com/office/drawing/2014/main" val="20010"/>
                    </a:ext>
                  </a:extLst>
                </a:gridCol>
                <a:gridCol w="339519">
                  <a:extLst>
                    <a:ext uri="{9D8B030D-6E8A-4147-A177-3AD203B41FA5}">
                      <a16:colId xmlns:a16="http://schemas.microsoft.com/office/drawing/2014/main" val="20011"/>
                    </a:ext>
                  </a:extLst>
                </a:gridCol>
                <a:gridCol w="339519">
                  <a:extLst>
                    <a:ext uri="{9D8B030D-6E8A-4147-A177-3AD203B41FA5}">
                      <a16:colId xmlns:a16="http://schemas.microsoft.com/office/drawing/2014/main" val="20012"/>
                    </a:ext>
                  </a:extLst>
                </a:gridCol>
                <a:gridCol w="339519">
                  <a:extLst>
                    <a:ext uri="{9D8B030D-6E8A-4147-A177-3AD203B41FA5}">
                      <a16:colId xmlns:a16="http://schemas.microsoft.com/office/drawing/2014/main" val="20013"/>
                    </a:ext>
                  </a:extLst>
                </a:gridCol>
                <a:gridCol w="498441">
                  <a:extLst>
                    <a:ext uri="{9D8B030D-6E8A-4147-A177-3AD203B41FA5}">
                      <a16:colId xmlns:a16="http://schemas.microsoft.com/office/drawing/2014/main" val="20014"/>
                    </a:ext>
                  </a:extLst>
                </a:gridCol>
                <a:gridCol w="498441">
                  <a:extLst>
                    <a:ext uri="{9D8B030D-6E8A-4147-A177-3AD203B41FA5}">
                      <a16:colId xmlns:a16="http://schemas.microsoft.com/office/drawing/2014/main" val="20015"/>
                    </a:ext>
                  </a:extLst>
                </a:gridCol>
                <a:gridCol w="498441">
                  <a:extLst>
                    <a:ext uri="{9D8B030D-6E8A-4147-A177-3AD203B41FA5}">
                      <a16:colId xmlns:a16="http://schemas.microsoft.com/office/drawing/2014/main" val="20016"/>
                    </a:ext>
                  </a:extLst>
                </a:gridCol>
                <a:gridCol w="498441">
                  <a:extLst>
                    <a:ext uri="{9D8B030D-6E8A-4147-A177-3AD203B41FA5}">
                      <a16:colId xmlns:a16="http://schemas.microsoft.com/office/drawing/2014/main" val="20017"/>
                    </a:ext>
                  </a:extLst>
                </a:gridCol>
                <a:gridCol w="498441">
                  <a:extLst>
                    <a:ext uri="{9D8B030D-6E8A-4147-A177-3AD203B41FA5}">
                      <a16:colId xmlns:a16="http://schemas.microsoft.com/office/drawing/2014/main" val="20018"/>
                    </a:ext>
                  </a:extLst>
                </a:gridCol>
              </a:tblGrid>
              <a:tr h="391793">
                <a:tc gridSpan="6">
                  <a:txBody>
                    <a:bodyPr/>
                    <a:lstStyle/>
                    <a:p>
                      <a:pPr algn="l" fontAlgn="b"/>
                      <a:r>
                        <a:rPr lang="en-CA" sz="900" b="1" i="0" u="none" strike="noStrike" dirty="0">
                          <a:solidFill>
                            <a:srgbClr val="FF0000"/>
                          </a:solidFill>
                          <a:latin typeface="Arial"/>
                        </a:rPr>
                        <a:t>         Portage Creek Spring </a:t>
                      </a:r>
                    </a:p>
                  </a:txBody>
                  <a:tcPr marL="3447" marR="3447" marT="34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74130">
                <a:tc>
                  <a:txBody>
                    <a:bodyPr/>
                    <a:lstStyle/>
                    <a:p>
                      <a:pPr algn="ctr" fontAlgn="b"/>
                      <a:r>
                        <a:rPr lang="en-CA" sz="500" b="0"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1" i="0" u="none" strike="noStrike" dirty="0">
                        <a:solidFill>
                          <a:srgbClr val="000000"/>
                        </a:solidFill>
                        <a:latin typeface="Arial"/>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CA" sz="700" b="1" i="0" u="none" strike="noStrike" dirty="0">
                          <a:solidFill>
                            <a:srgbClr val="1F497D"/>
                          </a:solidFill>
                          <a:latin typeface="Arial"/>
                        </a:rPr>
                        <a:t>Clips on Capture</a:t>
                      </a: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205">
                <a:tc>
                  <a:txBody>
                    <a:bodyPr/>
                    <a:lstStyle/>
                    <a:p>
                      <a:pPr algn="ctr" fontAlgn="b"/>
                      <a:r>
                        <a:rPr lang="en-CA" sz="600" b="1" i="0" u="none" strike="noStrike" dirty="0">
                          <a:solidFill>
                            <a:srgbClr val="1F497D"/>
                          </a:solidFill>
                          <a:latin typeface="Arial"/>
                        </a:rPr>
                        <a:t>Year</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Date(d/m/y)</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Colour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Tag</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Flen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Lamp.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Sex</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Str.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Lk.</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Age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Mat.</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CLA</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CLC3(FD)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CLC1(AD)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CLC7(RP)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CLC2(AN)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CLC5(LV)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5108">
                <a:tc>
                  <a:txBody>
                    <a:bodyPr/>
                    <a:lstStyle/>
                    <a:p>
                      <a:pPr algn="ctr" fontAlgn="b"/>
                      <a:r>
                        <a:rPr lang="en-CA" sz="600" b="1" i="0" u="none" strike="noStrike" dirty="0">
                          <a:solidFill>
                            <a:srgbClr val="1F497D"/>
                          </a:solidFill>
                          <a:latin typeface="Arial"/>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432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581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384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479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S</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48004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614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366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551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594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White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44050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49010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Green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38115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631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49946">
                <a:tc>
                  <a:txBody>
                    <a:bodyPr/>
                    <a:lstStyle/>
                    <a:p>
                      <a:pPr algn="l" fontAlgn="b"/>
                      <a:r>
                        <a:rPr lang="en-CA" sz="600" b="1"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pic>
        <p:nvPicPr>
          <p:cNvPr id="2" name="Picture 2" descr="C:\Users\Jon\Pictures\2014-11-14\Kam 2014Oct (7).JPG"/>
          <p:cNvPicPr>
            <a:picLocks noChangeAspect="1" noChangeArrowheads="1"/>
          </p:cNvPicPr>
          <p:nvPr/>
        </p:nvPicPr>
        <p:blipFill>
          <a:blip r:embed="rId3" cstate="print"/>
          <a:srcRect/>
          <a:stretch>
            <a:fillRect/>
          </a:stretch>
        </p:blipFill>
        <p:spPr bwMode="auto">
          <a:xfrm>
            <a:off x="323528" y="980728"/>
            <a:ext cx="2088231" cy="2592288"/>
          </a:xfrm>
          <a:prstGeom prst="rect">
            <a:avLst/>
          </a:prstGeom>
          <a:noFill/>
        </p:spPr>
      </p:pic>
      <p:pic>
        <p:nvPicPr>
          <p:cNvPr id="1027" name="Picture 3" descr="C:\Users\Jon\Pictures\2014-11-14\Kam 2014Oct (6).JPG"/>
          <p:cNvPicPr>
            <a:picLocks noChangeAspect="1" noChangeArrowheads="1"/>
          </p:cNvPicPr>
          <p:nvPr/>
        </p:nvPicPr>
        <p:blipFill>
          <a:blip r:embed="rId4" cstate="print"/>
          <a:srcRect/>
          <a:stretch>
            <a:fillRect/>
          </a:stretch>
        </p:blipFill>
        <p:spPr bwMode="auto">
          <a:xfrm>
            <a:off x="2987824" y="980728"/>
            <a:ext cx="2106234" cy="2592288"/>
          </a:xfrm>
          <a:prstGeom prst="rect">
            <a:avLst/>
          </a:prstGeom>
          <a:noFill/>
        </p:spPr>
      </p:pic>
      <p:sp>
        <p:nvSpPr>
          <p:cNvPr id="8" name="TextBox 7"/>
          <p:cNvSpPr txBox="1"/>
          <p:nvPr/>
        </p:nvSpPr>
        <p:spPr>
          <a:xfrm>
            <a:off x="1259632" y="116632"/>
            <a:ext cx="5832648" cy="707886"/>
          </a:xfrm>
          <a:prstGeom prst="rect">
            <a:avLst/>
          </a:prstGeom>
          <a:noFill/>
        </p:spPr>
        <p:txBody>
          <a:bodyPr wrap="square" rtlCol="0">
            <a:spAutoFit/>
          </a:bodyPr>
          <a:lstStyle/>
          <a:p>
            <a:pPr algn="ctr"/>
            <a:r>
              <a:rPr lang="en-CA" sz="4000" b="1" dirty="0">
                <a:solidFill>
                  <a:srgbClr val="C00000"/>
                </a:solidFill>
                <a:latin typeface="Arial" panose="020B0604020202020204" pitchFamily="34" charset="0"/>
                <a:cs typeface="Arial" panose="020B0604020202020204" pitchFamily="34" charset="0"/>
              </a:rPr>
              <a:t>Data Management</a:t>
            </a:r>
          </a:p>
        </p:txBody>
      </p:sp>
      <p:sp>
        <p:nvSpPr>
          <p:cNvPr id="7" name="TextBox 6"/>
          <p:cNvSpPr txBox="1"/>
          <p:nvPr/>
        </p:nvSpPr>
        <p:spPr>
          <a:xfrm>
            <a:off x="2411760" y="2996952"/>
            <a:ext cx="432048" cy="461665"/>
          </a:xfrm>
          <a:prstGeom prst="rect">
            <a:avLst/>
          </a:prstGeom>
          <a:noFill/>
        </p:spPr>
        <p:txBody>
          <a:bodyPr wrap="square" rtlCol="0">
            <a:spAutoFit/>
          </a:bodyPr>
          <a:lstStyle/>
          <a:p>
            <a:r>
              <a:rPr lang="en-CA" sz="2400" b="1" dirty="0">
                <a:solidFill>
                  <a:srgbClr val="FF0000"/>
                </a:solidFill>
              </a:rPr>
              <a:t>A</a:t>
            </a:r>
          </a:p>
        </p:txBody>
      </p:sp>
      <p:sp>
        <p:nvSpPr>
          <p:cNvPr id="9" name="TextBox 8"/>
          <p:cNvSpPr txBox="1"/>
          <p:nvPr/>
        </p:nvSpPr>
        <p:spPr>
          <a:xfrm>
            <a:off x="5220072" y="2996952"/>
            <a:ext cx="360040" cy="461665"/>
          </a:xfrm>
          <a:prstGeom prst="rect">
            <a:avLst/>
          </a:prstGeom>
          <a:noFill/>
        </p:spPr>
        <p:txBody>
          <a:bodyPr wrap="square" rtlCol="0">
            <a:spAutoFit/>
          </a:bodyPr>
          <a:lstStyle/>
          <a:p>
            <a:r>
              <a:rPr lang="en-CA" sz="2400" b="1" dirty="0">
                <a:solidFill>
                  <a:srgbClr val="FF0000"/>
                </a:solidFill>
              </a:rPr>
              <a:t>B</a:t>
            </a:r>
          </a:p>
        </p:txBody>
      </p:sp>
      <p:sp>
        <p:nvSpPr>
          <p:cNvPr id="10" name="TextBox 9"/>
          <p:cNvSpPr txBox="1"/>
          <p:nvPr/>
        </p:nvSpPr>
        <p:spPr>
          <a:xfrm>
            <a:off x="8316416" y="6237312"/>
            <a:ext cx="432048" cy="461665"/>
          </a:xfrm>
          <a:prstGeom prst="rect">
            <a:avLst/>
          </a:prstGeom>
          <a:noFill/>
        </p:spPr>
        <p:txBody>
          <a:bodyPr wrap="square" rtlCol="0">
            <a:spAutoFit/>
          </a:bodyPr>
          <a:lstStyle/>
          <a:p>
            <a:r>
              <a:rPr lang="en-CA" sz="2400" b="1" dirty="0">
                <a:solidFill>
                  <a:srgbClr val="FF0000"/>
                </a:solidFill>
              </a:rPr>
              <a:t>C</a:t>
            </a:r>
          </a:p>
        </p:txBody>
      </p:sp>
      <p:sp>
        <p:nvSpPr>
          <p:cNvPr id="11" name="TextBox 10"/>
          <p:cNvSpPr txBox="1"/>
          <p:nvPr/>
        </p:nvSpPr>
        <p:spPr>
          <a:xfrm>
            <a:off x="6012160" y="1196752"/>
            <a:ext cx="2808312" cy="1938992"/>
          </a:xfrm>
          <a:prstGeom prst="rect">
            <a:avLst/>
          </a:prstGeom>
          <a:noFill/>
        </p:spPr>
        <p:txBody>
          <a:bodyPr wrap="square" rtlCol="0">
            <a:spAutoFit/>
          </a:bodyPr>
          <a:lstStyle/>
          <a:p>
            <a:r>
              <a:rPr lang="en-CA" sz="1200" b="1" dirty="0">
                <a:solidFill>
                  <a:srgbClr val="FF0000"/>
                </a:solidFill>
              </a:rPr>
              <a:t>A: </a:t>
            </a:r>
            <a:r>
              <a:rPr lang="en-CA" sz="1200" b="1" dirty="0"/>
              <a:t>Fish data is recorded on the </a:t>
            </a:r>
          </a:p>
          <a:p>
            <a:r>
              <a:rPr lang="en-CA" sz="1200" b="1" dirty="0"/>
              <a:t>     front of envelope, the scale</a:t>
            </a:r>
          </a:p>
          <a:p>
            <a:r>
              <a:rPr lang="en-CA" sz="1200" b="1" dirty="0"/>
              <a:t>     sample is placed inside.</a:t>
            </a:r>
          </a:p>
          <a:p>
            <a:endParaRPr lang="en-CA" sz="1200" b="1" dirty="0"/>
          </a:p>
          <a:p>
            <a:r>
              <a:rPr lang="en-CA" sz="1200" b="1" dirty="0">
                <a:solidFill>
                  <a:srgbClr val="FF0000"/>
                </a:solidFill>
              </a:rPr>
              <a:t>B: </a:t>
            </a:r>
            <a:r>
              <a:rPr lang="en-CA" sz="1200" b="1" dirty="0"/>
              <a:t>Life history is coded on the back</a:t>
            </a:r>
          </a:p>
          <a:p>
            <a:r>
              <a:rPr lang="en-CA" sz="1200" b="1" dirty="0"/>
              <a:t>     of the envelope following scale </a:t>
            </a:r>
          </a:p>
          <a:p>
            <a:r>
              <a:rPr lang="en-CA" sz="1200" b="1" dirty="0"/>
              <a:t>     age / life history interpretation</a:t>
            </a:r>
          </a:p>
          <a:p>
            <a:endParaRPr lang="en-CA" sz="1200" b="1" dirty="0"/>
          </a:p>
          <a:p>
            <a:r>
              <a:rPr lang="en-CA" sz="1200" b="1" dirty="0">
                <a:solidFill>
                  <a:srgbClr val="FF0000"/>
                </a:solidFill>
              </a:rPr>
              <a:t>C: </a:t>
            </a:r>
            <a:r>
              <a:rPr lang="en-CA" sz="1200" b="1" dirty="0"/>
              <a:t>Life history data is transferred to  </a:t>
            </a:r>
          </a:p>
          <a:p>
            <a:r>
              <a:rPr lang="en-CA" sz="1200" b="1" dirty="0"/>
              <a:t>     Excel spread sheet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A4379C-9EFB-4E9F-D8F6-DD341709A647}"/>
              </a:ext>
            </a:extLst>
          </p:cNvPr>
          <p:cNvPicPr>
            <a:picLocks noChangeAspect="1"/>
          </p:cNvPicPr>
          <p:nvPr/>
        </p:nvPicPr>
        <p:blipFill>
          <a:blip r:embed="rId2" cstate="print"/>
          <a:srcRect/>
          <a:stretch>
            <a:fillRect/>
          </a:stretch>
        </p:blipFill>
        <p:spPr bwMode="auto">
          <a:xfrm>
            <a:off x="971600" y="620688"/>
            <a:ext cx="7200800" cy="5616624"/>
          </a:xfrm>
          <a:prstGeom prst="rect">
            <a:avLst/>
          </a:prstGeom>
          <a:noFill/>
          <a:ln w="9525">
            <a:noFill/>
            <a:miter lim="800000"/>
            <a:headEnd/>
            <a:tailEnd/>
          </a:ln>
        </p:spPr>
      </p:pic>
    </p:spTree>
    <p:extLst>
      <p:ext uri="{BB962C8B-B14F-4D97-AF65-F5344CB8AC3E}">
        <p14:creationId xmlns:p14="http://schemas.microsoft.com/office/powerpoint/2010/main" val="99011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99604D-0E89-6EE7-C254-CD31C03A0E0C}"/>
              </a:ext>
            </a:extLst>
          </p:cNvPr>
          <p:cNvPicPr>
            <a:picLocks noChangeAspect="1"/>
          </p:cNvPicPr>
          <p:nvPr/>
        </p:nvPicPr>
        <p:blipFill>
          <a:blip r:embed="rId3" cstate="print"/>
          <a:srcRect/>
          <a:stretch>
            <a:fillRect/>
          </a:stretch>
        </p:blipFill>
        <p:spPr bwMode="auto">
          <a:xfrm>
            <a:off x="683568" y="764704"/>
            <a:ext cx="7992888" cy="5544616"/>
          </a:xfrm>
          <a:prstGeom prst="rect">
            <a:avLst/>
          </a:prstGeom>
          <a:noFill/>
          <a:ln w="9525">
            <a:noFill/>
            <a:miter lim="800000"/>
            <a:headEnd/>
            <a:tailEnd/>
          </a:ln>
        </p:spPr>
      </p:pic>
    </p:spTree>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0B71-237C-47C6-8BEE-B9FB3616D3D3}"/>
              </a:ext>
            </a:extLst>
          </p:cNvPr>
          <p:cNvSpPr>
            <a:spLocks noGrp="1"/>
          </p:cNvSpPr>
          <p:nvPr>
            <p:ph type="title"/>
          </p:nvPr>
        </p:nvSpPr>
        <p:spPr>
          <a:xfrm>
            <a:off x="457200" y="18606"/>
            <a:ext cx="8229600" cy="1143000"/>
          </a:xfrm>
        </p:spPr>
        <p:txBody>
          <a:bodyPr/>
          <a:lstStyle/>
          <a:p>
            <a:r>
              <a:rPr lang="en-CA" b="1" dirty="0">
                <a:solidFill>
                  <a:srgbClr val="FF0000"/>
                </a:solidFill>
              </a:rPr>
              <a:t>Smolting History </a:t>
            </a:r>
          </a:p>
        </p:txBody>
      </p:sp>
      <p:sp>
        <p:nvSpPr>
          <p:cNvPr id="3" name="Text Placeholder 2">
            <a:extLst>
              <a:ext uri="{FF2B5EF4-FFF2-40B4-BE49-F238E27FC236}">
                <a16:creationId xmlns:a16="http://schemas.microsoft.com/office/drawing/2014/main" id="{A5C6D338-E845-4522-A0E3-F898E13B7650}"/>
              </a:ext>
            </a:extLst>
          </p:cNvPr>
          <p:cNvSpPr>
            <a:spLocks noGrp="1"/>
          </p:cNvSpPr>
          <p:nvPr>
            <p:ph type="body" sz="half" idx="4294967295"/>
          </p:nvPr>
        </p:nvSpPr>
        <p:spPr>
          <a:xfrm>
            <a:off x="107637" y="4868374"/>
            <a:ext cx="4824536" cy="3661867"/>
          </a:xfrm>
        </p:spPr>
        <p:txBody>
          <a:bodyPr>
            <a:normAutofit/>
          </a:bodyPr>
          <a:lstStyle/>
          <a:p>
            <a:r>
              <a:rPr lang="en-CA" sz="1800" b="1" dirty="0"/>
              <a:t>Steelhead reside in their home spawning stream for one to three years before migrating (smolting) to Lake Superior. At age one year the young steelhead are approximately 8 cm. in length, 16 cm at age two years and 24 cm. at age three years</a:t>
            </a:r>
          </a:p>
        </p:txBody>
      </p:sp>
      <p:pic>
        <p:nvPicPr>
          <p:cNvPr id="2052" name="Picture 4" descr="Image result for juvenile steelhead trout">
            <a:extLst>
              <a:ext uri="{FF2B5EF4-FFF2-40B4-BE49-F238E27FC236}">
                <a16:creationId xmlns:a16="http://schemas.microsoft.com/office/drawing/2014/main" id="{24CC74FA-3CF7-4DF8-80C2-2AD10E5DD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813782"/>
            <a:ext cx="3538736" cy="186813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8372C88F-DA7E-C58F-5E2A-E9A7627105DD}"/>
              </a:ext>
            </a:extLst>
          </p:cNvPr>
          <p:cNvPicPr>
            <a:picLocks noGrp="1" noChangeAspect="1"/>
          </p:cNvPicPr>
          <p:nvPr>
            <p:ph sz="half" idx="1"/>
          </p:nvPr>
        </p:nvPicPr>
        <p:blipFill>
          <a:blip r:embed="rId4" cstate="print"/>
          <a:srcRect/>
          <a:stretch>
            <a:fillRect/>
          </a:stretch>
        </p:blipFill>
        <p:spPr bwMode="auto">
          <a:xfrm>
            <a:off x="539422" y="1765827"/>
            <a:ext cx="4038600" cy="2895600"/>
          </a:xfrm>
          <a:prstGeom prst="rect">
            <a:avLst/>
          </a:prstGeom>
          <a:noFill/>
          <a:ln w="9525">
            <a:noFill/>
            <a:miter lim="800000"/>
            <a:headEnd/>
            <a:tailEnd/>
          </a:ln>
        </p:spPr>
      </p:pic>
      <p:pic>
        <p:nvPicPr>
          <p:cNvPr id="6" name="Content Placeholder 5">
            <a:extLst>
              <a:ext uri="{FF2B5EF4-FFF2-40B4-BE49-F238E27FC236}">
                <a16:creationId xmlns:a16="http://schemas.microsoft.com/office/drawing/2014/main" id="{FD8015B8-E911-FACB-FB20-CE8A10EF1213}"/>
              </a:ext>
            </a:extLst>
          </p:cNvPr>
          <p:cNvPicPr>
            <a:picLocks noGrp="1" noChangeAspect="1"/>
          </p:cNvPicPr>
          <p:nvPr>
            <p:ph sz="half" idx="2"/>
          </p:nvPr>
        </p:nvPicPr>
        <p:blipFill>
          <a:blip r:embed="rId5" cstate="print"/>
          <a:srcRect/>
          <a:stretch>
            <a:fillRect/>
          </a:stretch>
        </p:blipFill>
        <p:spPr bwMode="auto">
          <a:xfrm>
            <a:off x="4605654" y="1765827"/>
            <a:ext cx="4038600" cy="2895600"/>
          </a:xfrm>
          <a:prstGeom prst="rect">
            <a:avLst/>
          </a:prstGeom>
          <a:noFill/>
          <a:ln w="9525">
            <a:noFill/>
            <a:miter lim="800000"/>
            <a:headEnd/>
            <a:tailEnd/>
          </a:ln>
        </p:spPr>
      </p:pic>
    </p:spTree>
    <p:extLst>
      <p:ext uri="{BB962C8B-B14F-4D97-AF65-F5344CB8AC3E}">
        <p14:creationId xmlns:p14="http://schemas.microsoft.com/office/powerpoint/2010/main" val="472809178"/>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BD63-EC29-4116-952F-3173EEA35E8D}"/>
              </a:ext>
            </a:extLst>
          </p:cNvPr>
          <p:cNvSpPr>
            <a:spLocks noGrp="1"/>
          </p:cNvSpPr>
          <p:nvPr>
            <p:ph type="title"/>
          </p:nvPr>
        </p:nvSpPr>
        <p:spPr/>
        <p:txBody>
          <a:bodyPr/>
          <a:lstStyle/>
          <a:p>
            <a:r>
              <a:rPr lang="en-CA" b="1" dirty="0">
                <a:solidFill>
                  <a:srgbClr val="FF0000"/>
                </a:solidFill>
              </a:rPr>
              <a:t>Age at First Spawn (Maturity)</a:t>
            </a:r>
          </a:p>
        </p:txBody>
      </p:sp>
      <p:sp>
        <p:nvSpPr>
          <p:cNvPr id="3" name="Text Placeholder 2">
            <a:extLst>
              <a:ext uri="{FF2B5EF4-FFF2-40B4-BE49-F238E27FC236}">
                <a16:creationId xmlns:a16="http://schemas.microsoft.com/office/drawing/2014/main" id="{8BD133CF-6E6E-4E07-BD3E-24B00152FAC9}"/>
              </a:ext>
            </a:extLst>
          </p:cNvPr>
          <p:cNvSpPr>
            <a:spLocks noGrp="1"/>
          </p:cNvSpPr>
          <p:nvPr>
            <p:ph sz="half" idx="2"/>
          </p:nvPr>
        </p:nvSpPr>
        <p:spPr>
          <a:xfrm>
            <a:off x="66309" y="4443799"/>
            <a:ext cx="5400600" cy="2124143"/>
          </a:xfrm>
        </p:spPr>
        <p:txBody>
          <a:bodyPr>
            <a:normAutofit/>
          </a:bodyPr>
          <a:lstStyle/>
          <a:p>
            <a:r>
              <a:rPr lang="en-CA" sz="1800" b="1" dirty="0"/>
              <a:t>At maturity males have spent one to three years in Lake Superior and range in size from 30 to 60 cm. Females are generally a year older and  have spent two to four years in the lake environment and range from 48 to 65 cm.</a:t>
            </a:r>
          </a:p>
          <a:p>
            <a:r>
              <a:rPr lang="en-CA" sz="1800" b="1" dirty="0"/>
              <a:t>Spawning steelhead have a strong homing instinct to the stream in which they were born.</a:t>
            </a:r>
          </a:p>
        </p:txBody>
      </p:sp>
      <p:pic>
        <p:nvPicPr>
          <p:cNvPr id="2050" name="Picture 2" descr="How to Fish for Rainbow Trout in a Lake - My Fishing Tools">
            <a:extLst>
              <a:ext uri="{FF2B5EF4-FFF2-40B4-BE49-F238E27FC236}">
                <a16:creationId xmlns:a16="http://schemas.microsoft.com/office/drawing/2014/main" id="{9FFF40B5-9241-4871-976D-4F7D40A9F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595018"/>
            <a:ext cx="3312368" cy="21241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02A0CCB-DBAB-DC43-B490-128DC54DD978}"/>
              </a:ext>
            </a:extLst>
          </p:cNvPr>
          <p:cNvPicPr>
            <a:picLocks noChangeAspect="1"/>
          </p:cNvPicPr>
          <p:nvPr/>
        </p:nvPicPr>
        <p:blipFill>
          <a:blip r:embed="rId4" cstate="print"/>
          <a:srcRect/>
          <a:stretch>
            <a:fillRect/>
          </a:stretch>
        </p:blipFill>
        <p:spPr bwMode="auto">
          <a:xfrm>
            <a:off x="251520" y="1273964"/>
            <a:ext cx="4533900" cy="3095625"/>
          </a:xfrm>
          <a:prstGeom prst="rect">
            <a:avLst/>
          </a:prstGeom>
          <a:noFill/>
          <a:ln w="9525">
            <a:noFill/>
            <a:miter lim="800000"/>
            <a:headEnd/>
            <a:tailEnd/>
          </a:ln>
        </p:spPr>
      </p:pic>
      <p:pic>
        <p:nvPicPr>
          <p:cNvPr id="5" name="Picture 4">
            <a:extLst>
              <a:ext uri="{FF2B5EF4-FFF2-40B4-BE49-F238E27FC236}">
                <a16:creationId xmlns:a16="http://schemas.microsoft.com/office/drawing/2014/main" id="{D1CE0D7C-F549-3773-FEC9-3A80A1687542}"/>
              </a:ext>
            </a:extLst>
          </p:cNvPr>
          <p:cNvPicPr>
            <a:picLocks noChangeAspect="1"/>
          </p:cNvPicPr>
          <p:nvPr/>
        </p:nvPicPr>
        <p:blipFill>
          <a:blip r:embed="rId5" cstate="print"/>
          <a:srcRect/>
          <a:stretch>
            <a:fillRect/>
          </a:stretch>
        </p:blipFill>
        <p:spPr bwMode="auto">
          <a:xfrm>
            <a:off x="4035810" y="1369135"/>
            <a:ext cx="5400600" cy="3021414"/>
          </a:xfrm>
          <a:prstGeom prst="rect">
            <a:avLst/>
          </a:prstGeom>
          <a:noFill/>
          <a:ln w="9525">
            <a:noFill/>
            <a:miter lim="800000"/>
            <a:headEnd/>
            <a:tailEnd/>
          </a:ln>
        </p:spPr>
      </p:pic>
    </p:spTree>
    <p:extLst>
      <p:ext uri="{BB962C8B-B14F-4D97-AF65-F5344CB8AC3E}">
        <p14:creationId xmlns:p14="http://schemas.microsoft.com/office/powerpoint/2010/main" val="284448820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4873-ED30-435A-BAA5-36FE5876DC8A}"/>
              </a:ext>
            </a:extLst>
          </p:cNvPr>
          <p:cNvSpPr>
            <a:spLocks noGrp="1"/>
          </p:cNvSpPr>
          <p:nvPr>
            <p:ph type="title"/>
          </p:nvPr>
        </p:nvSpPr>
        <p:spPr>
          <a:xfrm>
            <a:off x="654968" y="116632"/>
            <a:ext cx="8229600" cy="1143000"/>
          </a:xfrm>
        </p:spPr>
        <p:txBody>
          <a:bodyPr/>
          <a:lstStyle/>
          <a:p>
            <a:r>
              <a:rPr lang="en-CA" b="1" dirty="0">
                <a:solidFill>
                  <a:srgbClr val="FF0000"/>
                </a:solidFill>
              </a:rPr>
              <a:t>Wild Lake Superior Steelhead</a:t>
            </a:r>
          </a:p>
        </p:txBody>
      </p:sp>
      <p:pic>
        <p:nvPicPr>
          <p:cNvPr id="4" name="Picture 3">
            <a:extLst>
              <a:ext uri="{FF2B5EF4-FFF2-40B4-BE49-F238E27FC236}">
                <a16:creationId xmlns:a16="http://schemas.microsoft.com/office/drawing/2014/main" id="{20948F80-C021-D821-D651-D80D8CDC7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259632"/>
            <a:ext cx="7330008" cy="5121696"/>
          </a:xfrm>
          <a:prstGeom prst="rect">
            <a:avLst/>
          </a:prstGeom>
        </p:spPr>
      </p:pic>
    </p:spTree>
    <p:extLst>
      <p:ext uri="{BB962C8B-B14F-4D97-AF65-F5344CB8AC3E}">
        <p14:creationId xmlns:p14="http://schemas.microsoft.com/office/powerpoint/2010/main" val="95678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idx="4294967295"/>
          </p:nvPr>
        </p:nvSpPr>
        <p:spPr>
          <a:xfrm>
            <a:off x="0" y="274638"/>
            <a:ext cx="8229600" cy="1143000"/>
          </a:xfrm>
        </p:spPr>
        <p:txBody>
          <a:bodyPr/>
          <a:lstStyle/>
          <a:p>
            <a:r>
              <a:rPr lang="en-CA" b="1" dirty="0">
                <a:solidFill>
                  <a:srgbClr val="FF0000"/>
                </a:solidFill>
              </a:rPr>
              <a:t>      Repeat Spawners</a:t>
            </a:r>
          </a:p>
        </p:txBody>
      </p:sp>
      <p:sp>
        <p:nvSpPr>
          <p:cNvPr id="6" name="TextBox 5"/>
          <p:cNvSpPr txBox="1"/>
          <p:nvPr/>
        </p:nvSpPr>
        <p:spPr>
          <a:xfrm>
            <a:off x="56322" y="4496392"/>
            <a:ext cx="4968552" cy="2062103"/>
          </a:xfrm>
          <a:prstGeom prst="rect">
            <a:avLst/>
          </a:prstGeom>
          <a:noFill/>
        </p:spPr>
        <p:txBody>
          <a:bodyPr wrap="square" rtlCol="0">
            <a:spAutoFit/>
          </a:bodyPr>
          <a:lstStyle/>
          <a:p>
            <a:r>
              <a:rPr lang="en-CA" sz="1600" b="1" dirty="0"/>
              <a:t>Steelhead have the ability to repeat spawn in multiple years some in as many as nine consecutive spawning migrations. Natural mortality each spawning year can be high (~30%)</a:t>
            </a:r>
          </a:p>
          <a:p>
            <a:r>
              <a:rPr lang="en-CA" sz="1600" b="1" dirty="0">
                <a:solidFill>
                  <a:srgbClr val="FF0000"/>
                </a:solidFill>
              </a:rPr>
              <a:t>A healthy adult Steelhead population:</a:t>
            </a:r>
          </a:p>
          <a:p>
            <a:r>
              <a:rPr lang="en-CA" sz="1600" b="1" dirty="0"/>
              <a:t>55% repeat spawners = 45% total annual mortality (30% natural mortality, 15% fishing mortality or harvest)</a:t>
            </a:r>
          </a:p>
        </p:txBody>
      </p:sp>
      <p:pic>
        <p:nvPicPr>
          <p:cNvPr id="3" name="Picture 2">
            <a:extLst>
              <a:ext uri="{FF2B5EF4-FFF2-40B4-BE49-F238E27FC236}">
                <a16:creationId xmlns:a16="http://schemas.microsoft.com/office/drawing/2014/main" id="{FB3B178C-8B0D-4635-8EFE-35D0EA69F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502448"/>
            <a:ext cx="3600400" cy="2149134"/>
          </a:xfrm>
          <a:prstGeom prst="rect">
            <a:avLst/>
          </a:prstGeom>
        </p:spPr>
      </p:pic>
      <p:pic>
        <p:nvPicPr>
          <p:cNvPr id="5" name="Picture 4">
            <a:extLst>
              <a:ext uri="{FF2B5EF4-FFF2-40B4-BE49-F238E27FC236}">
                <a16:creationId xmlns:a16="http://schemas.microsoft.com/office/drawing/2014/main" id="{4B44F48E-FB42-8691-8C1D-91FE5D4C2C31}"/>
              </a:ext>
            </a:extLst>
          </p:cNvPr>
          <p:cNvPicPr>
            <a:picLocks noChangeAspect="1"/>
          </p:cNvPicPr>
          <p:nvPr/>
        </p:nvPicPr>
        <p:blipFill>
          <a:blip r:embed="rId4" cstate="print"/>
          <a:srcRect/>
          <a:stretch>
            <a:fillRect/>
          </a:stretch>
        </p:blipFill>
        <p:spPr bwMode="auto">
          <a:xfrm>
            <a:off x="273648" y="1159079"/>
            <a:ext cx="4533900" cy="3219450"/>
          </a:xfrm>
          <a:prstGeom prst="rect">
            <a:avLst/>
          </a:prstGeom>
          <a:noFill/>
          <a:ln w="9525">
            <a:noFill/>
            <a:miter lim="800000"/>
            <a:headEnd/>
            <a:tailEnd/>
          </a:ln>
        </p:spPr>
      </p:pic>
      <p:pic>
        <p:nvPicPr>
          <p:cNvPr id="7" name="Picture 6">
            <a:extLst>
              <a:ext uri="{FF2B5EF4-FFF2-40B4-BE49-F238E27FC236}">
                <a16:creationId xmlns:a16="http://schemas.microsoft.com/office/drawing/2014/main" id="{08AFD70C-D27C-0285-92E5-801EBD55626D}"/>
              </a:ext>
            </a:extLst>
          </p:cNvPr>
          <p:cNvPicPr>
            <a:picLocks noChangeAspect="1"/>
          </p:cNvPicPr>
          <p:nvPr/>
        </p:nvPicPr>
        <p:blipFill>
          <a:blip r:embed="rId5" cstate="print"/>
          <a:srcRect/>
          <a:stretch>
            <a:fillRect/>
          </a:stretch>
        </p:blipFill>
        <p:spPr bwMode="auto">
          <a:xfrm>
            <a:off x="4716016" y="1159080"/>
            <a:ext cx="4543425" cy="3219450"/>
          </a:xfrm>
          <a:prstGeom prst="rect">
            <a:avLst/>
          </a:prstGeom>
          <a:noFill/>
          <a:ln w="9525">
            <a:noFill/>
            <a:miter lim="800000"/>
            <a:headEnd/>
            <a:tailEnd/>
          </a:ln>
        </p:spPr>
      </p:pic>
    </p:spTree>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457200" y="-242888"/>
            <a:ext cx="8229600" cy="1660526"/>
          </a:xfrm>
        </p:spPr>
        <p:txBody>
          <a:bodyPr/>
          <a:lstStyle/>
          <a:p>
            <a:pPr eaLnBrk="1" hangingPunct="1"/>
            <a:r>
              <a:rPr lang="en-CA" sz="3600" b="1" dirty="0">
                <a:solidFill>
                  <a:srgbClr val="FF0000"/>
                </a:solidFill>
              </a:rPr>
              <a:t>Weight and Age of your Steelhead</a:t>
            </a:r>
          </a:p>
        </p:txBody>
      </p:sp>
      <p:sp>
        <p:nvSpPr>
          <p:cNvPr id="18435" name="Rectangle 14"/>
          <p:cNvSpPr>
            <a:spLocks noGrp="1" noChangeArrowheads="1"/>
          </p:cNvSpPr>
          <p:nvPr>
            <p:ph type="body" sz="half" idx="1"/>
          </p:nvPr>
        </p:nvSpPr>
        <p:spPr>
          <a:xfrm>
            <a:off x="457200" y="1412875"/>
            <a:ext cx="4038600" cy="4713288"/>
          </a:xfrm>
        </p:spPr>
        <p:txBody>
          <a:bodyPr>
            <a:normAutofit fontScale="55000" lnSpcReduction="20000"/>
          </a:bodyPr>
          <a:lstStyle/>
          <a:p>
            <a:pPr marL="457200" indent="-457200" eaLnBrk="1" hangingPunct="1">
              <a:lnSpc>
                <a:spcPct val="80000"/>
              </a:lnSpc>
              <a:buFontTx/>
              <a:buNone/>
            </a:pPr>
            <a:r>
              <a:rPr lang="en-CA" sz="2300" b="1" dirty="0"/>
              <a:t>    </a:t>
            </a:r>
            <a:r>
              <a:rPr lang="en-CA" sz="2600" b="1" dirty="0"/>
              <a:t>    </a:t>
            </a:r>
            <a:r>
              <a:rPr lang="en-CA" sz="2600" b="1" dirty="0">
                <a:solidFill>
                  <a:srgbClr val="FF0000"/>
                </a:solidFill>
              </a:rPr>
              <a:t>Figure A</a:t>
            </a:r>
          </a:p>
          <a:p>
            <a:pPr marL="457200" indent="-457200" eaLnBrk="1" hangingPunct="1">
              <a:lnSpc>
                <a:spcPct val="80000"/>
              </a:lnSpc>
              <a:buFontTx/>
              <a:buNone/>
            </a:pPr>
            <a:r>
              <a:rPr lang="en-CA" sz="2600" b="1" dirty="0">
                <a:solidFill>
                  <a:srgbClr val="FF0000"/>
                </a:solidFill>
              </a:rPr>
              <a:t>        </a:t>
            </a:r>
          </a:p>
          <a:p>
            <a:pPr marL="457200" indent="-457200" eaLnBrk="1" hangingPunct="1">
              <a:lnSpc>
                <a:spcPct val="80000"/>
              </a:lnSpc>
              <a:buFontTx/>
              <a:buNone/>
            </a:pPr>
            <a:r>
              <a:rPr lang="en-CA" sz="2600" b="1" dirty="0">
                <a:solidFill>
                  <a:srgbClr val="FF0000"/>
                </a:solidFill>
              </a:rPr>
              <a:t>         Length to Weight</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60 cm. (24”) steelhead may weigh 2.5 kg. or 5.5 Lbs.</a:t>
            </a:r>
          </a:p>
          <a:p>
            <a:pPr marL="457200" indent="-457200" eaLnBrk="1" hangingPunct="1">
              <a:lnSpc>
                <a:spcPct val="80000"/>
              </a:lnSpc>
            </a:pPr>
            <a:r>
              <a:rPr lang="en-CA" sz="2600" b="1" dirty="0"/>
              <a:t>A 75 cm. (30”) steelhead may weigh 3.8 kg or 8.5 Lbs.</a:t>
            </a:r>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buFontTx/>
              <a:buNone/>
            </a:pPr>
            <a:r>
              <a:rPr lang="en-CA" sz="2600" b="1" dirty="0"/>
              <a:t>        </a:t>
            </a:r>
            <a:r>
              <a:rPr lang="en-CA" sz="2600" b="1" dirty="0">
                <a:solidFill>
                  <a:srgbClr val="FF0000"/>
                </a:solidFill>
              </a:rPr>
              <a:t>Figure B</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buFontTx/>
              <a:buNone/>
            </a:pPr>
            <a:r>
              <a:rPr lang="en-CA" sz="2600" b="1" dirty="0">
                <a:solidFill>
                  <a:srgbClr val="FF0000"/>
                </a:solidFill>
              </a:rPr>
              <a:t>         Fork Length to Age</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50 cm. (20”) steelhead can be 3 years old</a:t>
            </a:r>
          </a:p>
          <a:p>
            <a:pPr marL="457200" indent="-457200" eaLnBrk="1" hangingPunct="1">
              <a:lnSpc>
                <a:spcPct val="80000"/>
              </a:lnSpc>
            </a:pPr>
            <a:r>
              <a:rPr lang="en-CA" sz="2600" b="1" dirty="0"/>
              <a:t>A 70 cm. (28”) steelhead can be 7 years old</a:t>
            </a:r>
          </a:p>
          <a:p>
            <a:pPr marL="457200" indent="-457200" eaLnBrk="1" hangingPunct="1">
              <a:lnSpc>
                <a:spcPct val="80000"/>
              </a:lnSpc>
            </a:pPr>
            <a:endParaRPr lang="en-CA" sz="2600" b="1" dirty="0"/>
          </a:p>
          <a:p>
            <a:pPr marL="457200" indent="-457200" eaLnBrk="1" hangingPunct="1">
              <a:lnSpc>
                <a:spcPct val="80000"/>
              </a:lnSpc>
              <a:buNone/>
            </a:pPr>
            <a:r>
              <a:rPr lang="en-CA" sz="2600" b="1" dirty="0">
                <a:solidFill>
                  <a:srgbClr val="002060"/>
                </a:solidFill>
              </a:rPr>
              <a:t>Note:  Length at age will vary depending</a:t>
            </a:r>
          </a:p>
          <a:p>
            <a:pPr marL="457200" indent="-457200" eaLnBrk="1" hangingPunct="1">
              <a:lnSpc>
                <a:spcPct val="80000"/>
              </a:lnSpc>
              <a:buNone/>
            </a:pPr>
            <a:r>
              <a:rPr lang="en-CA" sz="2600" b="1" dirty="0">
                <a:solidFill>
                  <a:srgbClr val="002060"/>
                </a:solidFill>
              </a:rPr>
              <a:t>            on stream life and maturity</a:t>
            </a:r>
          </a:p>
          <a:p>
            <a:pPr marL="457200" indent="-457200" eaLnBrk="1" hangingPunct="1">
              <a:lnSpc>
                <a:spcPct val="80000"/>
              </a:lnSpc>
            </a:pPr>
            <a:endParaRPr lang="en-CA" sz="1400" b="1" dirty="0">
              <a:solidFill>
                <a:srgbClr val="FF0000"/>
              </a:solidFill>
            </a:endParaRPr>
          </a:p>
          <a:p>
            <a:pPr marL="457200" indent="-457200" eaLnBrk="1" hangingPunct="1">
              <a:lnSpc>
                <a:spcPct val="80000"/>
              </a:lnSpc>
              <a:buFontTx/>
              <a:buNone/>
            </a:pPr>
            <a:endParaRPr lang="en-CA" sz="1400" dirty="0"/>
          </a:p>
          <a:p>
            <a:pPr marL="457200" indent="-457200" eaLnBrk="1" hangingPunct="1">
              <a:lnSpc>
                <a:spcPct val="80000"/>
              </a:lnSpc>
              <a:buFontTx/>
              <a:buNone/>
            </a:pPr>
            <a:r>
              <a:rPr lang="en-CA" sz="1400" dirty="0"/>
              <a:t>         </a:t>
            </a:r>
          </a:p>
        </p:txBody>
      </p:sp>
      <p:pic>
        <p:nvPicPr>
          <p:cNvPr id="18439" name="Picture 25"/>
          <p:cNvPicPr>
            <a:picLocks noGrp="1" noChangeAspect="1" noChangeArrowheads="1"/>
          </p:cNvPicPr>
          <p:nvPr>
            <p:ph sz="quarter" idx="2"/>
          </p:nvPr>
        </p:nvPicPr>
        <p:blipFill>
          <a:blip r:embed="rId2" cstate="print"/>
          <a:srcRect/>
          <a:stretch>
            <a:fillRect/>
          </a:stretch>
        </p:blipFill>
        <p:spPr>
          <a:xfrm>
            <a:off x="4787900" y="1196752"/>
            <a:ext cx="4356100" cy="2592040"/>
          </a:xfrm>
          <a:noFill/>
        </p:spPr>
      </p:pic>
      <p:pic>
        <p:nvPicPr>
          <p:cNvPr id="18440" name="Picture 27"/>
          <p:cNvPicPr>
            <a:picLocks noGrp="1" noChangeAspect="1" noChangeArrowheads="1"/>
          </p:cNvPicPr>
          <p:nvPr>
            <p:ph sz="quarter" idx="3"/>
          </p:nvPr>
        </p:nvPicPr>
        <p:blipFill>
          <a:blip r:embed="rId3" cstate="print"/>
          <a:stretch>
            <a:fillRect/>
          </a:stretch>
        </p:blipFill>
        <p:spPr>
          <a:xfrm>
            <a:off x="4788024" y="3933056"/>
            <a:ext cx="4355976" cy="2592288"/>
          </a:xfrm>
          <a:noFill/>
        </p:spPr>
      </p:pic>
      <p:sp>
        <p:nvSpPr>
          <p:cNvPr id="18436" name="Text Box 15"/>
          <p:cNvSpPr txBox="1">
            <a:spLocks noChangeArrowheads="1"/>
          </p:cNvSpPr>
          <p:nvPr/>
        </p:nvSpPr>
        <p:spPr bwMode="auto">
          <a:xfrm>
            <a:off x="4572000" y="3284984"/>
            <a:ext cx="720725" cy="473075"/>
          </a:xfrm>
          <a:prstGeom prst="rect">
            <a:avLst/>
          </a:prstGeom>
          <a:noFill/>
          <a:ln w="9525">
            <a:noFill/>
            <a:miter lim="800000"/>
            <a:headEnd/>
            <a:tailEnd/>
          </a:ln>
        </p:spPr>
        <p:txBody>
          <a:bodyPr>
            <a:spAutoFit/>
          </a:bodyPr>
          <a:lstStyle/>
          <a:p>
            <a:pPr>
              <a:spcBef>
                <a:spcPct val="50000"/>
              </a:spcBef>
            </a:pPr>
            <a:r>
              <a:rPr lang="en-CA" sz="1000" b="1" dirty="0">
                <a:solidFill>
                  <a:srgbClr val="FF0000"/>
                </a:solidFill>
              </a:rPr>
              <a:t>Fig. A</a:t>
            </a:r>
          </a:p>
          <a:p>
            <a:pPr>
              <a:spcBef>
                <a:spcPct val="50000"/>
              </a:spcBef>
            </a:pPr>
            <a:endParaRPr lang="en-CA" sz="1000" dirty="0"/>
          </a:p>
        </p:txBody>
      </p:sp>
      <p:sp>
        <p:nvSpPr>
          <p:cNvPr id="18437" name="Text Box 16"/>
          <p:cNvSpPr txBox="1">
            <a:spLocks noChangeArrowheads="1"/>
          </p:cNvSpPr>
          <p:nvPr/>
        </p:nvSpPr>
        <p:spPr bwMode="auto">
          <a:xfrm>
            <a:off x="4572000" y="5733256"/>
            <a:ext cx="792088" cy="600164"/>
          </a:xfrm>
          <a:prstGeom prst="rect">
            <a:avLst/>
          </a:prstGeom>
          <a:noFill/>
          <a:ln w="9525">
            <a:noFill/>
            <a:miter lim="800000"/>
            <a:headEnd/>
            <a:tailEnd/>
          </a:ln>
        </p:spPr>
        <p:txBody>
          <a:bodyPr wrap="square">
            <a:spAutoFit/>
          </a:bodyPr>
          <a:lstStyle/>
          <a:p>
            <a:pPr>
              <a:spcBef>
                <a:spcPct val="50000"/>
              </a:spcBef>
            </a:pPr>
            <a:endParaRPr lang="en-CA" sz="1800" b="1" dirty="0">
              <a:solidFill>
                <a:srgbClr val="FF0000"/>
              </a:solidFill>
            </a:endParaRPr>
          </a:p>
          <a:p>
            <a:pPr>
              <a:spcBef>
                <a:spcPct val="50000"/>
              </a:spcBef>
            </a:pPr>
            <a:r>
              <a:rPr lang="en-CA" sz="1000" b="1" dirty="0">
                <a:solidFill>
                  <a:srgbClr val="FF0000"/>
                </a:solidFill>
              </a:rPr>
              <a:t>Fig. B</a:t>
            </a:r>
          </a:p>
        </p:txBody>
      </p:sp>
      <p:sp>
        <p:nvSpPr>
          <p:cNvPr id="18438" name="Text Box 17"/>
          <p:cNvSpPr txBox="1">
            <a:spLocks noChangeArrowheads="1"/>
          </p:cNvSpPr>
          <p:nvPr/>
        </p:nvSpPr>
        <p:spPr bwMode="auto">
          <a:xfrm>
            <a:off x="4500563" y="5516563"/>
            <a:ext cx="576262" cy="779462"/>
          </a:xfrm>
          <a:prstGeom prst="rect">
            <a:avLst/>
          </a:prstGeom>
          <a:noFill/>
          <a:ln w="9525">
            <a:noFill/>
            <a:miter lim="800000"/>
            <a:headEnd/>
            <a:tailEnd/>
          </a:ln>
        </p:spPr>
        <p:txBody>
          <a:bodyPr>
            <a:spAutoFit/>
          </a:bodyPr>
          <a:lstStyle/>
          <a:p>
            <a:pPr>
              <a:spcBef>
                <a:spcPct val="50000"/>
              </a:spcBef>
            </a:pPr>
            <a:endParaRPr lang="en-CA" sz="1800" b="1" dirty="0">
              <a:solidFill>
                <a:srgbClr val="FF0000"/>
              </a:solidFill>
            </a:endParaRPr>
          </a:p>
          <a:p>
            <a:pPr>
              <a:spcBef>
                <a:spcPct val="50000"/>
              </a:spcBef>
            </a:pPr>
            <a:endParaRPr lang="en-CA" sz="18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11560" y="116632"/>
            <a:ext cx="8229600" cy="636775"/>
          </a:xfrm>
        </p:spPr>
        <p:txBody>
          <a:bodyPr>
            <a:normAutofit fontScale="90000"/>
          </a:bodyPr>
          <a:lstStyle/>
          <a:p>
            <a:pPr eaLnBrk="1" hangingPunct="1"/>
            <a:r>
              <a:rPr lang="en-CA" b="1" dirty="0">
                <a:solidFill>
                  <a:srgbClr val="FF0000"/>
                </a:solidFill>
              </a:rPr>
              <a:t>What is </a:t>
            </a:r>
            <a:r>
              <a:rPr lang="en-CA" sz="4000" b="1" dirty="0">
                <a:solidFill>
                  <a:srgbClr val="FF0000"/>
                </a:solidFill>
              </a:rPr>
              <a:t>happening in Black Bay ??</a:t>
            </a:r>
          </a:p>
        </p:txBody>
      </p:sp>
      <p:sp>
        <p:nvSpPr>
          <p:cNvPr id="19459" name="Rectangle 22"/>
          <p:cNvSpPr>
            <a:spLocks noGrp="1" noChangeArrowheads="1"/>
          </p:cNvSpPr>
          <p:nvPr>
            <p:ph type="body" sz="half" idx="1"/>
          </p:nvPr>
        </p:nvSpPr>
        <p:spPr>
          <a:xfrm>
            <a:off x="395536" y="3789040"/>
            <a:ext cx="4320480" cy="2880320"/>
          </a:xfrm>
        </p:spPr>
        <p:txBody>
          <a:bodyPr>
            <a:normAutofit/>
          </a:bodyPr>
          <a:lstStyle/>
          <a:p>
            <a:pPr eaLnBrk="1" hangingPunct="1">
              <a:lnSpc>
                <a:spcPct val="90000"/>
              </a:lnSpc>
              <a:buFontTx/>
              <a:buNone/>
            </a:pPr>
            <a:r>
              <a:rPr lang="en-CA" sz="1400" dirty="0"/>
              <a:t>     </a:t>
            </a:r>
            <a:endParaRPr lang="en-CA" sz="1400" b="1" dirty="0"/>
          </a:p>
          <a:p>
            <a:pPr eaLnBrk="1" hangingPunct="1">
              <a:lnSpc>
                <a:spcPct val="90000"/>
              </a:lnSpc>
              <a:buFontTx/>
              <a:buNone/>
            </a:pPr>
            <a:r>
              <a:rPr lang="en-CA" sz="1400" b="1" dirty="0"/>
              <a:t>    </a:t>
            </a:r>
          </a:p>
          <a:p>
            <a:pPr eaLnBrk="1" hangingPunct="1">
              <a:lnSpc>
                <a:spcPct val="90000"/>
              </a:lnSpc>
              <a:buFontTx/>
              <a:buNone/>
            </a:pPr>
            <a:endParaRPr lang="en-CA" sz="1400" b="1" dirty="0">
              <a:solidFill>
                <a:srgbClr val="0070C0"/>
              </a:solidFill>
            </a:endParaRPr>
          </a:p>
          <a:p>
            <a:pPr eaLnBrk="1" hangingPunct="1">
              <a:lnSpc>
                <a:spcPct val="90000"/>
              </a:lnSpc>
              <a:buFontTx/>
              <a:buNone/>
            </a:pPr>
            <a:endParaRPr lang="en-CA" sz="1400" b="1" dirty="0">
              <a:solidFill>
                <a:srgbClr val="0070C0"/>
              </a:solidFill>
            </a:endParaRPr>
          </a:p>
          <a:p>
            <a:pPr eaLnBrk="1" hangingPunct="1">
              <a:lnSpc>
                <a:spcPct val="90000"/>
              </a:lnSpc>
              <a:buFontTx/>
              <a:buNone/>
            </a:pPr>
            <a:r>
              <a:rPr lang="en-CA" sz="5600" b="1" dirty="0">
                <a:solidFill>
                  <a:srgbClr val="0070C0"/>
                </a:solidFill>
              </a:rPr>
              <a:t>            </a:t>
            </a:r>
            <a:endParaRPr lang="en-CA" sz="5600" b="1" dirty="0">
              <a:solidFill>
                <a:srgbClr val="002060"/>
              </a:solidFill>
            </a:endParaRPr>
          </a:p>
        </p:txBody>
      </p:sp>
      <p:sp>
        <p:nvSpPr>
          <p:cNvPr id="19462" name="TextBox 10"/>
          <p:cNvSpPr txBox="1">
            <a:spLocks noChangeArrowheads="1"/>
          </p:cNvSpPr>
          <p:nvPr/>
        </p:nvSpPr>
        <p:spPr bwMode="auto">
          <a:xfrm>
            <a:off x="4716016" y="5733256"/>
            <a:ext cx="1295400" cy="246063"/>
          </a:xfrm>
          <a:prstGeom prst="rect">
            <a:avLst/>
          </a:prstGeom>
          <a:noFill/>
          <a:ln w="9525">
            <a:noFill/>
            <a:miter lim="800000"/>
            <a:headEnd/>
            <a:tailEnd/>
          </a:ln>
        </p:spPr>
        <p:txBody>
          <a:bodyPr>
            <a:spAutoFit/>
          </a:bodyPr>
          <a:lstStyle/>
          <a:p>
            <a:r>
              <a:rPr lang="en-CA" sz="1000" b="1" dirty="0">
                <a:solidFill>
                  <a:srgbClr val="FF0000"/>
                </a:solidFill>
              </a:rPr>
              <a:t>              </a:t>
            </a:r>
          </a:p>
        </p:txBody>
      </p:sp>
      <p:sp>
        <p:nvSpPr>
          <p:cNvPr id="8" name="TextBox 7"/>
          <p:cNvSpPr txBox="1"/>
          <p:nvPr/>
        </p:nvSpPr>
        <p:spPr>
          <a:xfrm>
            <a:off x="251520" y="3429000"/>
            <a:ext cx="648072" cy="276999"/>
          </a:xfrm>
          <a:prstGeom prst="rect">
            <a:avLst/>
          </a:prstGeom>
          <a:noFill/>
        </p:spPr>
        <p:txBody>
          <a:bodyPr wrap="square" rtlCol="0">
            <a:spAutoFit/>
          </a:bodyPr>
          <a:lstStyle/>
          <a:p>
            <a:r>
              <a:rPr lang="en-CA" sz="1200" b="1" dirty="0">
                <a:solidFill>
                  <a:srgbClr val="FF0000"/>
                </a:solidFill>
              </a:rPr>
              <a:t>Fig. A</a:t>
            </a:r>
          </a:p>
        </p:txBody>
      </p:sp>
      <p:sp>
        <p:nvSpPr>
          <p:cNvPr id="10" name="TextBox 9"/>
          <p:cNvSpPr txBox="1"/>
          <p:nvPr/>
        </p:nvSpPr>
        <p:spPr>
          <a:xfrm>
            <a:off x="251520" y="6501277"/>
            <a:ext cx="720080" cy="276999"/>
          </a:xfrm>
          <a:prstGeom prst="rect">
            <a:avLst/>
          </a:prstGeom>
          <a:noFill/>
        </p:spPr>
        <p:txBody>
          <a:bodyPr wrap="square" rtlCol="0">
            <a:spAutoFit/>
          </a:bodyPr>
          <a:lstStyle/>
          <a:p>
            <a:r>
              <a:rPr lang="en-CA" sz="1200" b="1" dirty="0">
                <a:solidFill>
                  <a:srgbClr val="FF0000"/>
                </a:solidFill>
              </a:rPr>
              <a:t>Fig. B</a:t>
            </a:r>
          </a:p>
        </p:txBody>
      </p:sp>
      <p:sp>
        <p:nvSpPr>
          <p:cNvPr id="9" name="TextBox 8"/>
          <p:cNvSpPr txBox="1"/>
          <p:nvPr/>
        </p:nvSpPr>
        <p:spPr>
          <a:xfrm>
            <a:off x="4535633" y="878681"/>
            <a:ext cx="4320480" cy="5693866"/>
          </a:xfrm>
          <a:prstGeom prst="rect">
            <a:avLst/>
          </a:prstGeom>
          <a:noFill/>
        </p:spPr>
        <p:txBody>
          <a:bodyPr wrap="square" rtlCol="0">
            <a:spAutoFit/>
          </a:bodyPr>
          <a:lstStyle/>
          <a:p>
            <a:r>
              <a:rPr lang="en-CA" sz="1400" b="1" dirty="0"/>
              <a:t>The adult estimated steelhead population size in Portage Creek in 1992 was 500….increasing to over 2000 by 2003. In 2020 the population was estimated at less than 200 individuals.  </a:t>
            </a:r>
            <a:r>
              <a:rPr lang="en-CA" sz="1400" b="1" dirty="0">
                <a:solidFill>
                  <a:srgbClr val="FF0000"/>
                </a:solidFill>
              </a:rPr>
              <a:t>(Fig. A).</a:t>
            </a:r>
          </a:p>
          <a:p>
            <a:r>
              <a:rPr lang="en-CA" sz="1400" b="1" dirty="0"/>
              <a:t>In the early 1990 Portage Creek was open to fishing. In 1994 the lower stream was closed to fishing (private property). The increase in the adult steelhead population size (1994 to 2003) was probably the result of decreased harvest, followed by several strong production years (1998, 2000 and 2001).</a:t>
            </a:r>
          </a:p>
          <a:p>
            <a:r>
              <a:rPr lang="en-CA" sz="1400" b="1" dirty="0"/>
              <a:t>The 2004 year class (age 3 in 2007) </a:t>
            </a:r>
            <a:r>
              <a:rPr lang="en-CA" sz="1400" b="1" dirty="0">
                <a:solidFill>
                  <a:srgbClr val="FF0000"/>
                </a:solidFill>
              </a:rPr>
              <a:t>(Fig. B) </a:t>
            </a:r>
            <a:r>
              <a:rPr lang="en-CA" sz="1400" b="1" dirty="0"/>
              <a:t>was the last strong  year and the strongest recruitment of juveniles to the adult population  since the study began in 1991. From 2006 to 2023 the recruitment of age three steelhead has been low </a:t>
            </a:r>
            <a:r>
              <a:rPr lang="en-CA" sz="1400" b="1" dirty="0">
                <a:solidFill>
                  <a:srgbClr val="FF0000"/>
                </a:solidFill>
              </a:rPr>
              <a:t>(Fig. B).</a:t>
            </a:r>
            <a:r>
              <a:rPr lang="en-CA" sz="1400" b="1" dirty="0"/>
              <a:t>The decline in the adult steelhead population </a:t>
            </a:r>
            <a:r>
              <a:rPr lang="en-CA" sz="1400" b="1" dirty="0">
                <a:solidFill>
                  <a:srgbClr val="FF0000"/>
                </a:solidFill>
              </a:rPr>
              <a:t>(Fig. A) </a:t>
            </a:r>
            <a:r>
              <a:rPr lang="en-CA" sz="1400" b="1" dirty="0"/>
              <a:t>is related to poor survival of juvenile steelhead from the smolt stage (migration from Portage Creek to Black Bay) to first time spawners. This decline in the steelhead population corresponds with changes in the Black Bay fish community after 2004. In 2023 the adult population size has declined to the lowest since the study began in the early 1990’s</a:t>
            </a:r>
          </a:p>
        </p:txBody>
      </p:sp>
      <p:pic>
        <p:nvPicPr>
          <p:cNvPr id="2" name="Picture 1">
            <a:extLst>
              <a:ext uri="{FF2B5EF4-FFF2-40B4-BE49-F238E27FC236}">
                <a16:creationId xmlns:a16="http://schemas.microsoft.com/office/drawing/2014/main" id="{110542B6-C213-0643-8F1C-01B6DF732825}"/>
              </a:ext>
            </a:extLst>
          </p:cNvPr>
          <p:cNvPicPr>
            <a:picLocks noChangeAspect="1"/>
          </p:cNvPicPr>
          <p:nvPr/>
        </p:nvPicPr>
        <p:blipFill>
          <a:blip r:embed="rId3" cstate="print"/>
          <a:srcRect/>
          <a:stretch>
            <a:fillRect/>
          </a:stretch>
        </p:blipFill>
        <p:spPr bwMode="auto">
          <a:xfrm>
            <a:off x="161002" y="712465"/>
            <a:ext cx="4533900" cy="3076575"/>
          </a:xfrm>
          <a:prstGeom prst="rect">
            <a:avLst/>
          </a:prstGeom>
          <a:noFill/>
          <a:ln w="9525">
            <a:noFill/>
            <a:miter lim="800000"/>
            <a:headEnd/>
            <a:tailEnd/>
          </a:ln>
        </p:spPr>
      </p:pic>
      <p:pic>
        <p:nvPicPr>
          <p:cNvPr id="3" name="Picture 2">
            <a:extLst>
              <a:ext uri="{FF2B5EF4-FFF2-40B4-BE49-F238E27FC236}">
                <a16:creationId xmlns:a16="http://schemas.microsoft.com/office/drawing/2014/main" id="{86FFE2E3-7B16-CE6E-4CAE-C8B9FE65BADF}"/>
              </a:ext>
            </a:extLst>
          </p:cNvPr>
          <p:cNvPicPr>
            <a:picLocks noChangeAspect="1"/>
          </p:cNvPicPr>
          <p:nvPr/>
        </p:nvPicPr>
        <p:blipFill>
          <a:blip r:embed="rId4" cstate="print"/>
          <a:srcRect/>
          <a:stretch>
            <a:fillRect/>
          </a:stretch>
        </p:blipFill>
        <p:spPr bwMode="auto">
          <a:xfrm>
            <a:off x="136722" y="3576296"/>
            <a:ext cx="4657725" cy="30289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7C99FB-A2DC-B090-2C65-F8BEF9077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272808" cy="5040560"/>
          </a:xfrm>
          <a:prstGeom prst="rect">
            <a:avLst/>
          </a:prstGeom>
        </p:spPr>
      </p:pic>
      <p:sp>
        <p:nvSpPr>
          <p:cNvPr id="9" name="TextBox 8">
            <a:extLst>
              <a:ext uri="{FF2B5EF4-FFF2-40B4-BE49-F238E27FC236}">
                <a16:creationId xmlns:a16="http://schemas.microsoft.com/office/drawing/2014/main" id="{57655DA5-A3BC-676B-A2E9-2659E0305B39}"/>
              </a:ext>
            </a:extLst>
          </p:cNvPr>
          <p:cNvSpPr txBox="1"/>
          <p:nvPr/>
        </p:nvSpPr>
        <p:spPr>
          <a:xfrm>
            <a:off x="323528" y="609680"/>
            <a:ext cx="9684568" cy="400110"/>
          </a:xfrm>
          <a:prstGeom prst="rect">
            <a:avLst/>
          </a:prstGeom>
          <a:noFill/>
        </p:spPr>
        <p:txBody>
          <a:bodyPr wrap="square" rtlCol="0">
            <a:spAutoFit/>
          </a:bodyPr>
          <a:lstStyle/>
          <a:p>
            <a:r>
              <a:rPr lang="en-CA" sz="2000" b="1" dirty="0">
                <a:solidFill>
                  <a:srgbClr val="FF0000"/>
                </a:solidFill>
              </a:rPr>
              <a:t>Steelhead tag returns from Ontario’s Western Lake Superior tributaries</a:t>
            </a:r>
          </a:p>
        </p:txBody>
      </p:sp>
    </p:spTree>
    <p:extLst>
      <p:ext uri="{BB962C8B-B14F-4D97-AF65-F5344CB8AC3E}">
        <p14:creationId xmlns:p14="http://schemas.microsoft.com/office/powerpoint/2010/main" val="151492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243408"/>
            <a:ext cx="8229600" cy="1728192"/>
          </a:xfrm>
        </p:spPr>
        <p:txBody>
          <a:bodyPr>
            <a:normAutofit/>
          </a:bodyPr>
          <a:lstStyle/>
          <a:p>
            <a:pPr eaLnBrk="1" hangingPunct="1"/>
            <a:r>
              <a:rPr lang="en-CA" sz="4000" b="1" dirty="0">
                <a:solidFill>
                  <a:srgbClr val="FF0000"/>
                </a:solidFill>
              </a:rPr>
              <a:t>Lake Superior Steelhead: Summary</a:t>
            </a:r>
          </a:p>
        </p:txBody>
      </p:sp>
      <p:sp>
        <p:nvSpPr>
          <p:cNvPr id="20483" name="Rectangle 3"/>
          <p:cNvSpPr>
            <a:spLocks noGrp="1" noChangeArrowheads="1"/>
          </p:cNvSpPr>
          <p:nvPr>
            <p:ph idx="1"/>
          </p:nvPr>
        </p:nvSpPr>
        <p:spPr>
          <a:xfrm>
            <a:off x="251520" y="1124744"/>
            <a:ext cx="8589640" cy="6480720"/>
          </a:xfrm>
        </p:spPr>
        <p:txBody>
          <a:bodyPr>
            <a:noAutofit/>
          </a:bodyPr>
          <a:lstStyle/>
          <a:p>
            <a:pPr eaLnBrk="1" hangingPunct="1">
              <a:lnSpc>
                <a:spcPct val="80000"/>
              </a:lnSpc>
              <a:buNone/>
            </a:pPr>
            <a:r>
              <a:rPr lang="en-CA" sz="1800" dirty="0"/>
              <a:t>      </a:t>
            </a:r>
            <a:r>
              <a:rPr lang="en-CA" sz="1800" b="1" dirty="0">
                <a:solidFill>
                  <a:srgbClr val="FF0000"/>
                </a:solidFill>
              </a:rPr>
              <a:t>Thunder Bay</a:t>
            </a:r>
            <a:endParaRPr lang="en-CA" sz="1800" b="1" dirty="0"/>
          </a:p>
          <a:p>
            <a:pPr>
              <a:lnSpc>
                <a:spcPct val="80000"/>
              </a:lnSpc>
            </a:pPr>
            <a:r>
              <a:rPr lang="en-CA" sz="1400" b="1" dirty="0">
                <a:latin typeface="Arial" pitchFamily="34" charset="0"/>
                <a:cs typeface="Arial" pitchFamily="34" charset="0"/>
              </a:rPr>
              <a:t>Urban Thunder Bay tributaries </a:t>
            </a:r>
            <a:r>
              <a:rPr lang="en-CA" sz="1400" b="1" dirty="0" err="1">
                <a:latin typeface="Arial" pitchFamily="34" charset="0"/>
                <a:cs typeface="Arial" pitchFamily="34" charset="0"/>
              </a:rPr>
              <a:t>ie</a:t>
            </a:r>
            <a:r>
              <a:rPr lang="en-CA" sz="1400" b="1" dirty="0">
                <a:latin typeface="Arial" pitchFamily="34" charset="0"/>
                <a:cs typeface="Arial" pitchFamily="34" charset="0"/>
              </a:rPr>
              <a:t>. </a:t>
            </a:r>
            <a:r>
              <a:rPr lang="en-CA" sz="1400" b="1" dirty="0" err="1">
                <a:latin typeface="Arial" pitchFamily="34" charset="0"/>
                <a:cs typeface="Arial" pitchFamily="34" charset="0"/>
              </a:rPr>
              <a:t>Neebing</a:t>
            </a:r>
            <a:r>
              <a:rPr lang="en-CA" sz="1400" b="1" dirty="0">
                <a:latin typeface="Arial" pitchFamily="34" charset="0"/>
                <a:cs typeface="Arial" pitchFamily="34" charset="0"/>
              </a:rPr>
              <a:t> and McIntyre R. still have significant numbers of large, older repeat spawning adults but relatively low numbers of young maiden spawners </a:t>
            </a:r>
          </a:p>
          <a:p>
            <a:pPr>
              <a:lnSpc>
                <a:spcPct val="80000"/>
              </a:lnSpc>
            </a:pPr>
            <a:r>
              <a:rPr lang="en-CA" sz="1400" b="1" dirty="0">
                <a:latin typeface="Arial" pitchFamily="34" charset="0"/>
                <a:cs typeface="Arial" pitchFamily="34" charset="0"/>
              </a:rPr>
              <a:t>Small Lake Shore tributaries have small adult steelhead populations with high annual mortality</a:t>
            </a:r>
            <a:endParaRPr lang="en-CA" sz="1800" dirty="0"/>
          </a:p>
          <a:p>
            <a:pPr>
              <a:lnSpc>
                <a:spcPct val="80000"/>
              </a:lnSpc>
            </a:pPr>
            <a:r>
              <a:rPr lang="en-CA" sz="1400" b="1" dirty="0">
                <a:latin typeface="Arial" pitchFamily="34" charset="0"/>
                <a:cs typeface="Arial" pitchFamily="34" charset="0"/>
              </a:rPr>
              <a:t>The MacKenzie River has an adult population size of 253 +-155 and a repeat spawning rate of 63% indicating a relatively small, fragile but sustainable steelhead stock. </a:t>
            </a:r>
          </a:p>
          <a:p>
            <a:pPr marL="0" indent="0">
              <a:lnSpc>
                <a:spcPct val="80000"/>
              </a:lnSpc>
              <a:buNone/>
            </a:pPr>
            <a:r>
              <a:rPr lang="en-CA" sz="1800" b="1" dirty="0">
                <a:solidFill>
                  <a:srgbClr val="FF0000"/>
                </a:solidFill>
              </a:rPr>
              <a:t>      Black Bay</a:t>
            </a:r>
          </a:p>
          <a:p>
            <a:pPr eaLnBrk="1" hangingPunct="1">
              <a:lnSpc>
                <a:spcPct val="80000"/>
              </a:lnSpc>
            </a:pPr>
            <a:r>
              <a:rPr lang="en-CA" sz="1400" b="1" dirty="0">
                <a:latin typeface="Arial" pitchFamily="34" charset="0"/>
                <a:cs typeface="Arial" pitchFamily="34" charset="0"/>
              </a:rPr>
              <a:t>Steelhead populations in Black Bay tributaries have declined significantly from historic levels.</a:t>
            </a:r>
          </a:p>
          <a:p>
            <a:pPr eaLnBrk="1" hangingPunct="1">
              <a:lnSpc>
                <a:spcPct val="80000"/>
              </a:lnSpc>
            </a:pPr>
            <a:r>
              <a:rPr lang="en-CA" sz="1400" b="1" dirty="0">
                <a:latin typeface="Arial" pitchFamily="34" charset="0"/>
                <a:cs typeface="Arial" pitchFamily="34" charset="0"/>
              </a:rPr>
              <a:t>Portage Creek can be used to “index” other Black Bay steelhead population. Its population size has declined to 39 +- 18 (2023) from over 2000 (2007)… equivalent to &gt; 90% decrease.</a:t>
            </a:r>
          </a:p>
          <a:p>
            <a:pPr>
              <a:lnSpc>
                <a:spcPct val="80000"/>
              </a:lnSpc>
            </a:pPr>
            <a:r>
              <a:rPr lang="en-CA" sz="1400" b="1" dirty="0">
                <a:latin typeface="Arial" pitchFamily="34" charset="0"/>
                <a:cs typeface="Arial" pitchFamily="34" charset="0"/>
              </a:rPr>
              <a:t>Poor survival of juvenile smolts to first time spawning (2007 to 2024) and low angler success in most major tributaries ie. Wolf, Black Sturgeon and Coldwater, have occurred over the past fifteen years.</a:t>
            </a:r>
          </a:p>
          <a:p>
            <a:pPr eaLnBrk="1" hangingPunct="1">
              <a:lnSpc>
                <a:spcPct val="80000"/>
              </a:lnSpc>
            </a:pPr>
            <a:r>
              <a:rPr lang="en-CA" sz="1400" b="1" dirty="0">
                <a:latin typeface="Arial" pitchFamily="34" charset="0"/>
                <a:cs typeface="Arial" pitchFamily="34" charset="0"/>
              </a:rPr>
              <a:t>Changes in the Black Bay fish community likely contributed to the decline in wild steelhead populations observed in Black Bay.</a:t>
            </a:r>
          </a:p>
          <a:p>
            <a:pPr eaLnBrk="1" hangingPunct="1">
              <a:lnSpc>
                <a:spcPct val="80000"/>
              </a:lnSpc>
              <a:buNone/>
            </a:pPr>
            <a:r>
              <a:rPr lang="en-CA" sz="1800" b="1" dirty="0">
                <a:solidFill>
                  <a:srgbClr val="FF0000"/>
                </a:solidFill>
              </a:rPr>
              <a:t>      Nipigon Bay</a:t>
            </a:r>
          </a:p>
          <a:p>
            <a:pPr eaLnBrk="1" hangingPunct="1">
              <a:lnSpc>
                <a:spcPct val="80000"/>
              </a:lnSpc>
            </a:pPr>
            <a:r>
              <a:rPr lang="en-CA" sz="1400" b="1" dirty="0">
                <a:latin typeface="Arial" pitchFamily="34" charset="0"/>
                <a:cs typeface="Arial" pitchFamily="34" charset="0"/>
              </a:rPr>
              <a:t>Two tributaries of Nipigon Bay (Jackpine (63%), Cypress Rivers (65%) had high repeat spawning levels but relatively low recruiting age classes (maiden spawners).</a:t>
            </a:r>
          </a:p>
          <a:p>
            <a:pPr>
              <a:lnSpc>
                <a:spcPct val="80000"/>
              </a:lnSpc>
            </a:pPr>
            <a:r>
              <a:rPr lang="en-CA" sz="1400" b="1" dirty="0">
                <a:latin typeface="Arial" pitchFamily="34" charset="0"/>
                <a:cs typeface="Arial" pitchFamily="34" charset="0"/>
              </a:rPr>
              <a:t>A  quantitative study on the Cypress River from 2022 to 2023 estimated a adult population </a:t>
            </a:r>
          </a:p>
          <a:p>
            <a:pPr marL="0" indent="0">
              <a:lnSpc>
                <a:spcPct val="80000"/>
              </a:lnSpc>
              <a:buNone/>
            </a:pPr>
            <a:r>
              <a:rPr lang="en-CA" sz="1400" b="1" dirty="0">
                <a:latin typeface="Arial" pitchFamily="34" charset="0"/>
                <a:cs typeface="Arial" pitchFamily="34" charset="0"/>
              </a:rPr>
              <a:t>       of 770 +- 399.</a:t>
            </a:r>
          </a:p>
          <a:p>
            <a:pPr>
              <a:lnSpc>
                <a:spcPct val="80000"/>
              </a:lnSpc>
            </a:pPr>
            <a:r>
              <a:rPr lang="en-CA" sz="1400" b="1" dirty="0">
                <a:latin typeface="Arial" pitchFamily="34" charset="0"/>
                <a:cs typeface="Arial" pitchFamily="34" charset="0"/>
              </a:rPr>
              <a:t>The adult populations in the Jackpine and Cypress Rivers appear adequate for maintaining recruitment if environmental conditions are favourable. </a:t>
            </a:r>
          </a:p>
          <a:p>
            <a:pPr>
              <a:lnSpc>
                <a:spcPct val="80000"/>
              </a:lnSpc>
            </a:pPr>
            <a:r>
              <a:rPr lang="en-CA" sz="1400" b="1" dirty="0">
                <a:latin typeface="Arial" pitchFamily="34" charset="0"/>
                <a:cs typeface="Arial" pitchFamily="34" charset="0"/>
              </a:rPr>
              <a:t>The Steel River had rather a wide variety of life history strategies that includes a small group of resident adults.</a:t>
            </a:r>
          </a:p>
          <a:p>
            <a:pPr marL="0" indent="0">
              <a:lnSpc>
                <a:spcPct val="80000"/>
              </a:lnSpc>
              <a:buNone/>
            </a:pPr>
            <a:endParaRPr lang="en-CA" sz="1400" b="1" dirty="0">
              <a:latin typeface="Arial" pitchFamily="34" charset="0"/>
              <a:cs typeface="Arial" pitchFamily="34" charset="0"/>
            </a:endParaRPr>
          </a:p>
          <a:p>
            <a:pPr marL="0" indent="0">
              <a:lnSpc>
                <a:spcPct val="80000"/>
              </a:lnSpc>
              <a:buNone/>
            </a:pPr>
            <a:endParaRPr lang="en-CA" sz="1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71400"/>
            <a:ext cx="8229600" cy="936104"/>
          </a:xfrm>
        </p:spPr>
        <p:txBody>
          <a:bodyPr>
            <a:normAutofit/>
          </a:bodyPr>
          <a:lstStyle/>
          <a:p>
            <a:pPr eaLnBrk="1" hangingPunct="1"/>
            <a:r>
              <a:rPr lang="en-CA" sz="3200" b="1" dirty="0">
                <a:solidFill>
                  <a:srgbClr val="FF0000"/>
                </a:solidFill>
              </a:rPr>
              <a:t>Acknowledgements</a:t>
            </a:r>
          </a:p>
        </p:txBody>
      </p:sp>
      <p:sp>
        <p:nvSpPr>
          <p:cNvPr id="19459" name="Rectangle 3"/>
          <p:cNvSpPr>
            <a:spLocks noGrp="1" noChangeArrowheads="1"/>
          </p:cNvSpPr>
          <p:nvPr>
            <p:ph idx="1"/>
          </p:nvPr>
        </p:nvSpPr>
        <p:spPr>
          <a:xfrm>
            <a:off x="827584" y="690759"/>
            <a:ext cx="8496944" cy="6192688"/>
          </a:xfrm>
        </p:spPr>
        <p:txBody>
          <a:bodyPr>
            <a:noAutofit/>
          </a:bodyPr>
          <a:lstStyle/>
          <a:p>
            <a:pPr eaLnBrk="1" hangingPunct="1">
              <a:lnSpc>
                <a:spcPct val="80000"/>
              </a:lnSpc>
              <a:buFontTx/>
              <a:buNone/>
              <a:defRPr/>
            </a:pPr>
            <a:r>
              <a:rPr lang="en-CA" sz="1600" b="1" dirty="0"/>
              <a:t>       We would like to thank the following persons and groups for their contribution to the co-op angler program.</a:t>
            </a:r>
          </a:p>
          <a:p>
            <a:pPr eaLnBrk="1" hangingPunct="1">
              <a:lnSpc>
                <a:spcPct val="80000"/>
              </a:lnSpc>
              <a:buFontTx/>
              <a:buNone/>
              <a:defRPr/>
            </a:pPr>
            <a:r>
              <a:rPr lang="en-CA" sz="1600" b="1" dirty="0">
                <a:solidFill>
                  <a:srgbClr val="FF0000"/>
                </a:solidFill>
              </a:rPr>
              <a:t>Kaministiquia River Population Study</a:t>
            </a:r>
          </a:p>
          <a:p>
            <a:pPr eaLnBrk="1" hangingPunct="1">
              <a:lnSpc>
                <a:spcPct val="80000"/>
              </a:lnSpc>
              <a:buFontTx/>
              <a:buNone/>
              <a:defRPr/>
            </a:pPr>
            <a:r>
              <a:rPr lang="en-CA" sz="1600" b="1" dirty="0"/>
              <a:t>Landan </a:t>
            </a:r>
            <a:r>
              <a:rPr lang="en-CA" sz="1600" b="1" dirty="0" err="1"/>
              <a:t>Brochu</a:t>
            </a:r>
            <a:r>
              <a:rPr lang="en-CA" sz="1600" b="1" dirty="0"/>
              <a:t>, Kyle Stratton</a:t>
            </a:r>
          </a:p>
          <a:p>
            <a:pPr eaLnBrk="1" hangingPunct="1">
              <a:lnSpc>
                <a:spcPct val="80000"/>
              </a:lnSpc>
              <a:buFontTx/>
              <a:buNone/>
              <a:defRPr/>
            </a:pPr>
            <a:r>
              <a:rPr lang="en-CA" sz="1600" b="1" dirty="0" err="1">
                <a:solidFill>
                  <a:srgbClr val="FF0000"/>
                </a:solidFill>
              </a:rPr>
              <a:t>Neebing</a:t>
            </a:r>
            <a:r>
              <a:rPr lang="en-CA" sz="1600" b="1" dirty="0">
                <a:solidFill>
                  <a:srgbClr val="FF0000"/>
                </a:solidFill>
              </a:rPr>
              <a:t> River Population Study</a:t>
            </a:r>
          </a:p>
          <a:p>
            <a:pPr eaLnBrk="1" hangingPunct="1">
              <a:lnSpc>
                <a:spcPct val="80000"/>
              </a:lnSpc>
              <a:buFontTx/>
              <a:buNone/>
              <a:defRPr/>
            </a:pPr>
            <a:r>
              <a:rPr lang="en-CA" sz="1600" b="1" dirty="0"/>
              <a:t>OMNR</a:t>
            </a:r>
          </a:p>
          <a:p>
            <a:pPr eaLnBrk="1" hangingPunct="1">
              <a:lnSpc>
                <a:spcPct val="80000"/>
              </a:lnSpc>
              <a:buFontTx/>
              <a:buNone/>
              <a:defRPr/>
            </a:pPr>
            <a:r>
              <a:rPr lang="en-CA" sz="1600" b="1" dirty="0">
                <a:solidFill>
                  <a:srgbClr val="FF0000"/>
                </a:solidFill>
              </a:rPr>
              <a:t>McIntyre River Population Study:</a:t>
            </a:r>
          </a:p>
          <a:p>
            <a:pPr eaLnBrk="1" hangingPunct="1">
              <a:lnSpc>
                <a:spcPct val="80000"/>
              </a:lnSpc>
              <a:buFontTx/>
              <a:buNone/>
              <a:defRPr/>
            </a:pPr>
            <a:r>
              <a:rPr lang="en-CA" sz="1600" b="1" dirty="0"/>
              <a:t>Randy Beamish, Keith Ailey, </a:t>
            </a:r>
          </a:p>
          <a:p>
            <a:pPr eaLnBrk="1" hangingPunct="1">
              <a:lnSpc>
                <a:spcPct val="80000"/>
              </a:lnSpc>
              <a:buFontTx/>
              <a:buNone/>
              <a:defRPr/>
            </a:pPr>
            <a:r>
              <a:rPr lang="en-CA" sz="1600" b="1" dirty="0">
                <a:solidFill>
                  <a:srgbClr val="FF0000"/>
                </a:solidFill>
              </a:rPr>
              <a:t>McVicar Creek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Blind, Wild Goose and Birch Beach Creeks:</a:t>
            </a:r>
          </a:p>
          <a:p>
            <a:pPr eaLnBrk="1" hangingPunct="1">
              <a:lnSpc>
                <a:spcPct val="80000"/>
              </a:lnSpc>
              <a:buFontTx/>
              <a:buNone/>
              <a:defRPr/>
            </a:pPr>
            <a:r>
              <a:rPr lang="en-CA" sz="1600" b="1" dirty="0"/>
              <a:t>Derek </a:t>
            </a:r>
            <a:r>
              <a:rPr lang="en-CA" sz="1600" b="1" dirty="0" err="1"/>
              <a:t>Klement</a:t>
            </a:r>
            <a:endParaRPr lang="en-CA" sz="1600" b="1" dirty="0"/>
          </a:p>
          <a:p>
            <a:pPr eaLnBrk="1" hangingPunct="1">
              <a:lnSpc>
                <a:spcPct val="80000"/>
              </a:lnSpc>
              <a:buFontTx/>
              <a:buNone/>
              <a:defRPr/>
            </a:pPr>
            <a:r>
              <a:rPr lang="en-CA" sz="1600" b="1" dirty="0">
                <a:solidFill>
                  <a:srgbClr val="FF0000"/>
                </a:solidFill>
              </a:rPr>
              <a:t>Mackenzie River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Jackpine, Cypress and Nipigon Bay tributaries data collection:</a:t>
            </a:r>
          </a:p>
          <a:p>
            <a:pPr eaLnBrk="1" hangingPunct="1">
              <a:lnSpc>
                <a:spcPct val="80000"/>
              </a:lnSpc>
              <a:buFontTx/>
              <a:buNone/>
              <a:defRPr/>
            </a:pPr>
            <a:r>
              <a:rPr lang="en-CA" sz="1600" b="1" dirty="0"/>
              <a:t>Wes B., Keith A., Kyle S., Mike S., Dave S., Scott Thorp, Maria Manion and OMNRF</a:t>
            </a:r>
          </a:p>
          <a:p>
            <a:pPr eaLnBrk="1" hangingPunct="1">
              <a:lnSpc>
                <a:spcPct val="80000"/>
              </a:lnSpc>
              <a:buFontTx/>
              <a:buNone/>
              <a:defRPr/>
            </a:pPr>
            <a:r>
              <a:rPr lang="en-CA" sz="1600" b="1" dirty="0">
                <a:solidFill>
                  <a:srgbClr val="FF0000"/>
                </a:solidFill>
              </a:rPr>
              <a:t>Aging and Data Management: </a:t>
            </a:r>
          </a:p>
          <a:p>
            <a:pPr eaLnBrk="1" hangingPunct="1">
              <a:lnSpc>
                <a:spcPct val="80000"/>
              </a:lnSpc>
              <a:buFontTx/>
              <a:buNone/>
              <a:defRPr/>
            </a:pPr>
            <a:r>
              <a:rPr lang="en-CA" sz="1600" b="1" dirty="0"/>
              <a:t>Jon Tost and Cyn Chappel,  North Shore Environmental Services (NSES)</a:t>
            </a:r>
          </a:p>
          <a:p>
            <a:pPr eaLnBrk="1" hangingPunct="1">
              <a:lnSpc>
                <a:spcPct val="80000"/>
              </a:lnSpc>
              <a:buFontTx/>
              <a:buNone/>
              <a:defRPr/>
            </a:pPr>
            <a:r>
              <a:rPr lang="en-CA" sz="1600" b="1" dirty="0">
                <a:solidFill>
                  <a:srgbClr val="FF0000"/>
                </a:solidFill>
              </a:rPr>
              <a:t>Corporate Sponsors:</a:t>
            </a:r>
          </a:p>
          <a:p>
            <a:pPr eaLnBrk="1" hangingPunct="1">
              <a:lnSpc>
                <a:spcPct val="80000"/>
              </a:lnSpc>
              <a:buFontTx/>
              <a:buNone/>
              <a:defRPr/>
            </a:pPr>
            <a:r>
              <a:rPr lang="en-CA" sz="1600" b="1" dirty="0"/>
              <a:t>Ray Collesso, Hook Line and Sinker, Guelph, Ontario</a:t>
            </a:r>
          </a:p>
          <a:p>
            <a:pPr eaLnBrk="1" hangingPunct="1">
              <a:lnSpc>
                <a:spcPct val="80000"/>
              </a:lnSpc>
              <a:buFontTx/>
              <a:buNone/>
              <a:defRPr/>
            </a:pPr>
            <a:r>
              <a:rPr lang="en-CA" sz="1600" b="1" dirty="0">
                <a:solidFill>
                  <a:srgbClr val="FF0000"/>
                </a:solidFill>
              </a:rPr>
              <a:t>Funding:</a:t>
            </a:r>
          </a:p>
          <a:p>
            <a:pPr eaLnBrk="1" hangingPunct="1">
              <a:lnSpc>
                <a:spcPct val="80000"/>
              </a:lnSpc>
              <a:buFontTx/>
              <a:buNone/>
              <a:defRPr/>
            </a:pPr>
            <a:r>
              <a:rPr lang="en-CA" sz="1600" b="1" dirty="0"/>
              <a:t> NSSA and the Upper Great Lakes Management Unit (OMNRF)</a:t>
            </a:r>
          </a:p>
          <a:p>
            <a:pPr eaLnBrk="1" hangingPunct="1">
              <a:lnSpc>
                <a:spcPct val="80000"/>
              </a:lnSpc>
              <a:buFontTx/>
              <a:buNone/>
              <a:defRPr/>
            </a:pPr>
            <a:r>
              <a:rPr lang="en-CA" sz="1600" b="1" dirty="0">
                <a:solidFill>
                  <a:srgbClr val="FF0000"/>
                </a:solidFill>
              </a:rPr>
              <a:t>Budget control and web site: </a:t>
            </a:r>
          </a:p>
          <a:p>
            <a:pPr eaLnBrk="1" hangingPunct="1">
              <a:lnSpc>
                <a:spcPct val="80000"/>
              </a:lnSpc>
              <a:buFontTx/>
              <a:buNone/>
              <a:defRPr/>
            </a:pPr>
            <a:r>
              <a:rPr lang="en-CA" sz="1600" b="1" dirty="0"/>
              <a:t>Frank Edgson</a:t>
            </a:r>
          </a:p>
          <a:p>
            <a:pPr eaLnBrk="1" hangingPunct="1">
              <a:lnSpc>
                <a:spcPct val="80000"/>
              </a:lnSpc>
              <a:buFontTx/>
              <a:buNone/>
              <a:defRPr/>
            </a:pPr>
            <a:endParaRPr lang="en-CA" sz="1600" b="1" dirty="0"/>
          </a:p>
          <a:p>
            <a:pPr eaLnBrk="1" hangingPunct="1">
              <a:lnSpc>
                <a:spcPct val="80000"/>
              </a:lnSpc>
              <a:defRPr/>
            </a:pPr>
            <a:endParaRPr lang="en-CA" sz="1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C6B356-1CD4-59E0-20E5-D88D83FBC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404664"/>
            <a:ext cx="5141984" cy="6048672"/>
          </a:xfrm>
          <a:prstGeom prst="rect">
            <a:avLst/>
          </a:prstGeom>
        </p:spPr>
      </p:pic>
      <p:sp>
        <p:nvSpPr>
          <p:cNvPr id="6" name="TextBox 5">
            <a:extLst>
              <a:ext uri="{FF2B5EF4-FFF2-40B4-BE49-F238E27FC236}">
                <a16:creationId xmlns:a16="http://schemas.microsoft.com/office/drawing/2014/main" id="{A3E19F0E-EA7D-087A-0FA6-F8999B73B49E}"/>
              </a:ext>
            </a:extLst>
          </p:cNvPr>
          <p:cNvSpPr txBox="1"/>
          <p:nvPr/>
        </p:nvSpPr>
        <p:spPr>
          <a:xfrm>
            <a:off x="251520" y="1196752"/>
            <a:ext cx="3456384" cy="2246769"/>
          </a:xfrm>
          <a:prstGeom prst="rect">
            <a:avLst/>
          </a:prstGeom>
          <a:noFill/>
        </p:spPr>
        <p:txBody>
          <a:bodyPr wrap="square" rtlCol="0">
            <a:spAutoFit/>
          </a:bodyPr>
          <a:lstStyle/>
          <a:p>
            <a:r>
              <a:rPr lang="en-US" sz="2800" b="1" dirty="0">
                <a:solidFill>
                  <a:schemeClr val="tx2">
                    <a:lumMod val="75000"/>
                  </a:schemeClr>
                </a:solidFill>
              </a:rPr>
              <a:t>The Protection of Our Wild Lake Superior Steelhead Populations is in Your Hands</a:t>
            </a:r>
            <a:endParaRPr lang="en-CA" sz="2800" b="1" dirty="0">
              <a:solidFill>
                <a:schemeClr val="tx2">
                  <a:lumMod val="75000"/>
                </a:schemeClr>
              </a:solidFill>
            </a:endParaRPr>
          </a:p>
        </p:txBody>
      </p:sp>
      <p:sp>
        <p:nvSpPr>
          <p:cNvPr id="2" name="TextBox 1">
            <a:extLst>
              <a:ext uri="{FF2B5EF4-FFF2-40B4-BE49-F238E27FC236}">
                <a16:creationId xmlns:a16="http://schemas.microsoft.com/office/drawing/2014/main" id="{933E2A4D-36E1-8D95-141B-FE38B5BAFC45}"/>
              </a:ext>
            </a:extLst>
          </p:cNvPr>
          <p:cNvSpPr txBox="1"/>
          <p:nvPr/>
        </p:nvSpPr>
        <p:spPr>
          <a:xfrm>
            <a:off x="5292080" y="6453336"/>
            <a:ext cx="2880320" cy="276999"/>
          </a:xfrm>
          <a:prstGeom prst="rect">
            <a:avLst/>
          </a:prstGeom>
          <a:noFill/>
        </p:spPr>
        <p:txBody>
          <a:bodyPr wrap="square" rtlCol="0">
            <a:spAutoFit/>
          </a:bodyPr>
          <a:lstStyle/>
          <a:p>
            <a:r>
              <a:rPr lang="en-US" sz="1200" b="1" dirty="0"/>
              <a:t>Photo: Scott Thorp</a:t>
            </a:r>
            <a:endParaRPr lang="en-CA" sz="1200" b="1" dirty="0"/>
          </a:p>
        </p:txBody>
      </p:sp>
    </p:spTree>
    <p:extLst>
      <p:ext uri="{BB962C8B-B14F-4D97-AF65-F5344CB8AC3E}">
        <p14:creationId xmlns:p14="http://schemas.microsoft.com/office/powerpoint/2010/main" val="75993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CA" b="1" dirty="0">
                <a:solidFill>
                  <a:srgbClr val="FF0000"/>
                </a:solidFill>
              </a:rPr>
              <a:t>Goals and Objectives</a:t>
            </a:r>
          </a:p>
        </p:txBody>
      </p:sp>
      <p:sp>
        <p:nvSpPr>
          <p:cNvPr id="3" name="TextBox 2"/>
          <p:cNvSpPr txBox="1"/>
          <p:nvPr/>
        </p:nvSpPr>
        <p:spPr>
          <a:xfrm>
            <a:off x="395536" y="1844824"/>
            <a:ext cx="7992888" cy="4093428"/>
          </a:xfrm>
          <a:prstGeom prst="rect">
            <a:avLst/>
          </a:prstGeom>
          <a:noFill/>
        </p:spPr>
        <p:txBody>
          <a:bodyPr wrap="square" rtlCol="0">
            <a:spAutoFit/>
          </a:bodyPr>
          <a:lstStyle/>
          <a:p>
            <a:pPr>
              <a:buFont typeface="Arial" pitchFamily="34" charset="0"/>
              <a:buChar char="•"/>
            </a:pPr>
            <a:r>
              <a:rPr lang="en-CA" sz="2000" b="1" dirty="0"/>
              <a:t> Partnership with Ontario Ministry of Natural Resources and</a:t>
            </a:r>
          </a:p>
          <a:p>
            <a:r>
              <a:rPr lang="en-CA" sz="2000" b="1" dirty="0"/>
              <a:t>  Forestry (OMNRF), Upper Great Lakes Management Unit </a:t>
            </a:r>
          </a:p>
          <a:p>
            <a:r>
              <a:rPr lang="en-CA" sz="2000" b="1" dirty="0"/>
              <a:t>  (UGLMU) and the North Shore Steelhead Association (NSSA)</a:t>
            </a:r>
          </a:p>
          <a:p>
            <a:endParaRPr lang="en-CA" sz="2000" b="1" dirty="0"/>
          </a:p>
          <a:p>
            <a:pPr>
              <a:buFont typeface="Arial" pitchFamily="34" charset="0"/>
              <a:buChar char="•"/>
            </a:pPr>
            <a:r>
              <a:rPr lang="en-CA" sz="2000" b="1" dirty="0"/>
              <a:t> Annually documenting the status of wild steelhead populations</a:t>
            </a:r>
          </a:p>
          <a:p>
            <a:r>
              <a:rPr lang="en-CA" sz="2000" b="1" dirty="0"/>
              <a:t>  in tributaries of western Lake Superior using adult population</a:t>
            </a:r>
          </a:p>
          <a:p>
            <a:r>
              <a:rPr lang="en-CA" sz="2000" b="1" dirty="0"/>
              <a:t>  estimates and life history characteristics </a:t>
            </a:r>
          </a:p>
          <a:p>
            <a:endParaRPr lang="en-CA" sz="2000" b="1" dirty="0"/>
          </a:p>
          <a:p>
            <a:pPr>
              <a:buFont typeface="Arial" pitchFamily="34" charset="0"/>
              <a:buChar char="•"/>
            </a:pPr>
            <a:r>
              <a:rPr lang="en-CA" sz="2000" b="1" dirty="0"/>
              <a:t> Applied science that can be used to develop steelhead </a:t>
            </a:r>
          </a:p>
          <a:p>
            <a:r>
              <a:rPr lang="en-CA" sz="2000" b="1" dirty="0"/>
              <a:t>  management plans and harvest regulations</a:t>
            </a:r>
          </a:p>
          <a:p>
            <a:endParaRPr lang="en-CA" sz="2000" b="1" dirty="0"/>
          </a:p>
          <a:p>
            <a:pPr>
              <a:buFont typeface="Arial" pitchFamily="34" charset="0"/>
              <a:buChar char="•"/>
            </a:pPr>
            <a:r>
              <a:rPr lang="en-CA" sz="2000" b="1" dirty="0"/>
              <a:t> Monitor present regulations and habitat manipulation…. before</a:t>
            </a:r>
          </a:p>
          <a:p>
            <a:r>
              <a:rPr lang="en-CA" sz="2000" b="1" dirty="0"/>
              <a:t>  and after (adaptive management)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9840" y="-243408"/>
            <a:ext cx="8569325" cy="2616101"/>
          </a:xfrm>
          <a:prstGeom prst="rect">
            <a:avLst/>
          </a:prstGeom>
          <a:noFill/>
          <a:ln w="9525">
            <a:noFill/>
            <a:miter lim="800000"/>
            <a:headEnd/>
            <a:tailEnd/>
          </a:ln>
        </p:spPr>
        <p:txBody>
          <a:bodyPr anchor="ctr">
            <a:spAutoFit/>
          </a:bodyPr>
          <a:lstStyle/>
          <a:p>
            <a:pPr algn="ctr"/>
            <a:endParaRPr lang="en-CA" sz="3600" b="1" dirty="0">
              <a:solidFill>
                <a:schemeClr val="folHlink"/>
              </a:solidFill>
            </a:endParaRPr>
          </a:p>
          <a:p>
            <a:pPr algn="ctr"/>
            <a:r>
              <a:rPr lang="en-CA" sz="3600" b="1" dirty="0">
                <a:solidFill>
                  <a:schemeClr val="folHlink"/>
                </a:solidFill>
              </a:rPr>
              <a:t>Co-op Angler 2024 </a:t>
            </a:r>
          </a:p>
          <a:p>
            <a:pPr algn="ctr"/>
            <a:endParaRPr lang="en-CA" sz="1800" b="1" dirty="0">
              <a:solidFill>
                <a:srgbClr val="FF0000"/>
              </a:solidFill>
            </a:endParaRPr>
          </a:p>
          <a:p>
            <a:pPr algn="ctr"/>
            <a:r>
              <a:rPr lang="en-CA" sz="3200" b="1" dirty="0">
                <a:solidFill>
                  <a:srgbClr val="FF0000"/>
                </a:solidFill>
              </a:rPr>
              <a:t>Introduction</a:t>
            </a:r>
          </a:p>
          <a:p>
            <a:pPr algn="ctr"/>
            <a:endParaRPr lang="en-CA" sz="2400" b="1" dirty="0">
              <a:solidFill>
                <a:srgbClr val="FF0000"/>
              </a:solidFill>
            </a:endParaRPr>
          </a:p>
          <a:p>
            <a:pPr algn="ctr"/>
            <a:endParaRPr lang="en-CA" sz="1800" dirty="0"/>
          </a:p>
        </p:txBody>
      </p:sp>
      <p:sp>
        <p:nvSpPr>
          <p:cNvPr id="3075" name="Rectangle 7"/>
          <p:cNvSpPr>
            <a:spLocks noGrp="1" noChangeArrowheads="1"/>
          </p:cNvSpPr>
          <p:nvPr>
            <p:ph idx="1"/>
          </p:nvPr>
        </p:nvSpPr>
        <p:spPr>
          <a:xfrm>
            <a:off x="468313" y="1989138"/>
            <a:ext cx="8229600" cy="4525962"/>
          </a:xfrm>
        </p:spPr>
        <p:txBody>
          <a:bodyPr>
            <a:normAutofit fontScale="77500" lnSpcReduction="20000"/>
          </a:bodyPr>
          <a:lstStyle/>
          <a:p>
            <a:pPr eaLnBrk="1" hangingPunct="1">
              <a:lnSpc>
                <a:spcPct val="90000"/>
              </a:lnSpc>
            </a:pPr>
            <a:r>
              <a:rPr lang="en-CA" sz="2400" b="1" dirty="0"/>
              <a:t>Eight steelhead assessment projects were conducted during the spring of 2024.</a:t>
            </a:r>
          </a:p>
          <a:p>
            <a:pPr eaLnBrk="1" hangingPunct="1">
              <a:lnSpc>
                <a:spcPct val="90000"/>
              </a:lnSpc>
            </a:pPr>
            <a:endParaRPr lang="en-CA" sz="2400" b="1" dirty="0"/>
          </a:p>
          <a:p>
            <a:pPr eaLnBrk="1" hangingPunct="1">
              <a:lnSpc>
                <a:spcPct val="90000"/>
              </a:lnSpc>
            </a:pPr>
            <a:r>
              <a:rPr lang="en-CA" sz="2400" b="1" dirty="0"/>
              <a:t>They were:</a:t>
            </a:r>
          </a:p>
          <a:p>
            <a:pPr eaLnBrk="1" hangingPunct="1">
              <a:lnSpc>
                <a:spcPct val="90000"/>
              </a:lnSpc>
              <a:buNone/>
            </a:pPr>
            <a:r>
              <a:rPr lang="en-CA" sz="2400" b="1" dirty="0"/>
              <a:t>    </a:t>
            </a:r>
          </a:p>
          <a:p>
            <a:pPr eaLnBrk="1" hangingPunct="1">
              <a:lnSpc>
                <a:spcPct val="90000"/>
              </a:lnSpc>
              <a:buFontTx/>
              <a:buNone/>
            </a:pPr>
            <a:r>
              <a:rPr lang="en-CA" sz="2400" b="1" dirty="0"/>
              <a:t>      A) </a:t>
            </a:r>
            <a:r>
              <a:rPr lang="en-CA" sz="2400" b="1" dirty="0" err="1"/>
              <a:t>Neebing</a:t>
            </a:r>
            <a:r>
              <a:rPr lang="en-CA" sz="2400" b="1" dirty="0"/>
              <a:t> River Steelhead Population Assessment</a:t>
            </a:r>
          </a:p>
          <a:p>
            <a:pPr eaLnBrk="1" hangingPunct="1">
              <a:lnSpc>
                <a:spcPct val="90000"/>
              </a:lnSpc>
              <a:buFontTx/>
              <a:buNone/>
            </a:pPr>
            <a:r>
              <a:rPr lang="en-CA" sz="2400" b="1" dirty="0"/>
              <a:t>      B) McIntyre River Steelhead Population Assessment</a:t>
            </a:r>
          </a:p>
          <a:p>
            <a:pPr eaLnBrk="1" hangingPunct="1">
              <a:lnSpc>
                <a:spcPct val="90000"/>
              </a:lnSpc>
              <a:buFontTx/>
              <a:buNone/>
            </a:pPr>
            <a:r>
              <a:rPr lang="en-CA" sz="2400" b="1" dirty="0"/>
              <a:t>      C) McVicar Creek Steelhead Population Assessment</a:t>
            </a:r>
          </a:p>
          <a:p>
            <a:pPr eaLnBrk="1" hangingPunct="1">
              <a:lnSpc>
                <a:spcPct val="90000"/>
              </a:lnSpc>
              <a:buFontTx/>
              <a:buNone/>
            </a:pPr>
            <a:r>
              <a:rPr lang="en-CA" sz="2400" b="1" dirty="0"/>
              <a:t>      D) Birch Beach Steelhead Population Assessment</a:t>
            </a:r>
          </a:p>
          <a:p>
            <a:pPr eaLnBrk="1" hangingPunct="1">
              <a:lnSpc>
                <a:spcPct val="90000"/>
              </a:lnSpc>
              <a:buFontTx/>
              <a:buNone/>
            </a:pPr>
            <a:r>
              <a:rPr lang="en-CA" sz="2400" b="1" dirty="0"/>
              <a:t>      E) MacKenzie River Steelhead Population Assessment</a:t>
            </a:r>
          </a:p>
          <a:p>
            <a:pPr eaLnBrk="1" hangingPunct="1">
              <a:lnSpc>
                <a:spcPct val="90000"/>
              </a:lnSpc>
              <a:buFontTx/>
              <a:buNone/>
            </a:pPr>
            <a:r>
              <a:rPr lang="en-CA" sz="2400" b="1" dirty="0"/>
              <a:t>      F) Portage Creek Steelhead Population Assessment</a:t>
            </a:r>
          </a:p>
          <a:p>
            <a:pPr eaLnBrk="1" hangingPunct="1">
              <a:lnSpc>
                <a:spcPct val="90000"/>
              </a:lnSpc>
              <a:buFontTx/>
              <a:buNone/>
            </a:pPr>
            <a:r>
              <a:rPr lang="en-CA" sz="2400" b="1" dirty="0"/>
              <a:t>      G) Cypress River Steelhead Population Assessment</a:t>
            </a:r>
          </a:p>
          <a:p>
            <a:pPr eaLnBrk="1" hangingPunct="1">
              <a:lnSpc>
                <a:spcPct val="90000"/>
              </a:lnSpc>
              <a:buFontTx/>
              <a:buNone/>
            </a:pPr>
            <a:r>
              <a:rPr lang="en-CA" sz="2400" b="1" dirty="0"/>
              <a:t>      H) Co-op Angler Study</a:t>
            </a:r>
          </a:p>
          <a:p>
            <a:pPr eaLnBrk="1" hangingPunct="1">
              <a:lnSpc>
                <a:spcPct val="90000"/>
              </a:lnSpc>
              <a:buFontTx/>
              <a:buNone/>
            </a:pPr>
            <a:endParaRPr lang="en-CA" sz="2400" b="1" dirty="0"/>
          </a:p>
          <a:p>
            <a:pPr eaLnBrk="1" hangingPunct="1">
              <a:lnSpc>
                <a:spcPct val="90000"/>
              </a:lnSpc>
            </a:pPr>
            <a:r>
              <a:rPr lang="en-CA" sz="2400" b="1" dirty="0"/>
              <a:t>All studies were conducted in partnership with the North Shore Steelhead Association (NSSA) and the Ontario Ministry of Natural Resources and Forestry, Upper Great Lakes Management Unit (OMNRF, UGLMU).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11560" y="-171400"/>
            <a:ext cx="8229600" cy="1008112"/>
          </a:xfrm>
        </p:spPr>
        <p:txBody>
          <a:bodyPr>
            <a:normAutofit/>
          </a:bodyPr>
          <a:lstStyle/>
          <a:p>
            <a:pPr eaLnBrk="1" hangingPunct="1"/>
            <a:r>
              <a:rPr lang="en-CA" sz="4000" b="1" dirty="0">
                <a:solidFill>
                  <a:srgbClr val="FF0000"/>
                </a:solidFill>
              </a:rPr>
              <a:t>Steelhead Assessment 2024</a:t>
            </a:r>
          </a:p>
        </p:txBody>
      </p:sp>
      <p:sp>
        <p:nvSpPr>
          <p:cNvPr id="4099" name="Rectangle 5"/>
          <p:cNvSpPr>
            <a:spLocks noGrp="1" noChangeArrowheads="1"/>
          </p:cNvSpPr>
          <p:nvPr>
            <p:ph idx="1"/>
          </p:nvPr>
        </p:nvSpPr>
        <p:spPr>
          <a:xfrm>
            <a:off x="755576" y="692696"/>
            <a:ext cx="8229600" cy="6120680"/>
          </a:xfrm>
        </p:spPr>
        <p:txBody>
          <a:bodyPr>
            <a:noAutofit/>
          </a:bodyPr>
          <a:lstStyle/>
          <a:p>
            <a:pPr>
              <a:lnSpc>
                <a:spcPct val="80000"/>
              </a:lnSpc>
              <a:buNone/>
            </a:pPr>
            <a:r>
              <a:rPr lang="en-CA" sz="2000" dirty="0"/>
              <a:t>                                          </a:t>
            </a:r>
            <a:r>
              <a:rPr lang="en-CA" sz="2000" b="1" dirty="0">
                <a:solidFill>
                  <a:schemeClr val="accent2"/>
                </a:solidFill>
              </a:rPr>
              <a:t> </a:t>
            </a:r>
            <a:r>
              <a:rPr lang="en-CA" sz="2000" b="1" dirty="0">
                <a:solidFill>
                  <a:srgbClr val="0070C0"/>
                </a:solidFill>
              </a:rPr>
              <a:t>Projects and Methods </a:t>
            </a:r>
            <a:endParaRPr lang="en-CA" sz="1050" b="1" dirty="0">
              <a:solidFill>
                <a:schemeClr val="accent6">
                  <a:lumMod val="50000"/>
                </a:schemeClr>
              </a:solidFill>
            </a:endParaRPr>
          </a:p>
          <a:p>
            <a:pPr>
              <a:lnSpc>
                <a:spcPct val="80000"/>
              </a:lnSpc>
              <a:buFontTx/>
              <a:buNone/>
            </a:pPr>
            <a:r>
              <a:rPr lang="en-CA" sz="1050" b="1" dirty="0">
                <a:solidFill>
                  <a:schemeClr val="accent2"/>
                </a:solidFill>
              </a:rPr>
              <a:t>                                                                                                                                         </a:t>
            </a:r>
          </a:p>
          <a:p>
            <a:pPr>
              <a:lnSpc>
                <a:spcPct val="80000"/>
              </a:lnSpc>
              <a:buFontTx/>
              <a:buNone/>
            </a:pPr>
            <a:r>
              <a:rPr lang="en-CA" sz="1200" b="1" dirty="0">
                <a:solidFill>
                  <a:srgbClr val="FF0000"/>
                </a:solidFill>
              </a:rPr>
              <a:t>       A)    McIntyre and </a:t>
            </a:r>
            <a:r>
              <a:rPr lang="en-CA" sz="1200" b="1" dirty="0" err="1">
                <a:solidFill>
                  <a:srgbClr val="FF0000"/>
                </a:solidFill>
              </a:rPr>
              <a:t>Neebing</a:t>
            </a:r>
            <a:r>
              <a:rPr lang="en-CA" sz="1200" b="1" dirty="0">
                <a:solidFill>
                  <a:srgbClr val="FF0000"/>
                </a:solidFill>
              </a:rPr>
              <a:t> Rivers Steelhead Population Assessment  </a:t>
            </a:r>
          </a:p>
          <a:p>
            <a:pPr>
              <a:lnSpc>
                <a:spcPct val="80000"/>
              </a:lnSpc>
              <a:buFontTx/>
              <a:buNone/>
            </a:pPr>
            <a:r>
              <a:rPr lang="en-CA" sz="1200" b="1" dirty="0"/>
              <a:t>                Biologically sampled and marked adult steelhead captured while angling during the  </a:t>
            </a:r>
          </a:p>
          <a:p>
            <a:pPr>
              <a:lnSpc>
                <a:spcPct val="80000"/>
              </a:lnSpc>
              <a:buFontTx/>
              <a:buNone/>
            </a:pPr>
            <a:r>
              <a:rPr lang="en-CA" sz="1200" b="1" dirty="0"/>
              <a:t>                spring spawning migration (May and June). </a:t>
            </a:r>
          </a:p>
          <a:p>
            <a:pPr>
              <a:lnSpc>
                <a:spcPct val="80000"/>
              </a:lnSpc>
              <a:buFontTx/>
              <a:buNone/>
            </a:pPr>
            <a:endParaRPr lang="en-CA" sz="1200" b="1" dirty="0"/>
          </a:p>
          <a:p>
            <a:pPr>
              <a:lnSpc>
                <a:spcPct val="80000"/>
              </a:lnSpc>
              <a:buFontTx/>
              <a:buNone/>
            </a:pPr>
            <a:r>
              <a:rPr lang="en-CA" sz="1200" b="1" dirty="0">
                <a:solidFill>
                  <a:srgbClr val="FF0000"/>
                </a:solidFill>
              </a:rPr>
              <a:t>       B)    McVicar Creek  </a:t>
            </a:r>
            <a:endParaRPr lang="en-CA" sz="1200" b="1" dirty="0"/>
          </a:p>
          <a:p>
            <a:pPr>
              <a:lnSpc>
                <a:spcPct val="80000"/>
              </a:lnSpc>
              <a:buFontTx/>
              <a:buNone/>
            </a:pPr>
            <a:r>
              <a:rPr lang="en-CA" sz="1200" b="1" dirty="0"/>
              <a:t>               Biologically sampled, and marked adult steelhead </a:t>
            </a:r>
          </a:p>
          <a:p>
            <a:pPr>
              <a:lnSpc>
                <a:spcPct val="80000"/>
              </a:lnSpc>
              <a:buFontTx/>
              <a:buNone/>
            </a:pPr>
            <a:r>
              <a:rPr lang="en-CA" sz="1200" b="1" dirty="0"/>
              <a:t>               during the spawning migration (April to June).</a:t>
            </a:r>
          </a:p>
          <a:p>
            <a:pPr>
              <a:lnSpc>
                <a:spcPct val="80000"/>
              </a:lnSpc>
              <a:buFontTx/>
              <a:buNone/>
            </a:pPr>
            <a:endParaRPr lang="en-CA" sz="1200" b="1" dirty="0"/>
          </a:p>
          <a:p>
            <a:pPr>
              <a:lnSpc>
                <a:spcPct val="80000"/>
              </a:lnSpc>
              <a:buFontTx/>
              <a:buNone/>
            </a:pPr>
            <a:r>
              <a:rPr lang="en-CA" sz="1200" b="1" dirty="0">
                <a:solidFill>
                  <a:srgbClr val="FF0000"/>
                </a:solidFill>
              </a:rPr>
              <a:t>       C)    Lake Shore Drive streams</a:t>
            </a:r>
          </a:p>
          <a:p>
            <a:pPr>
              <a:lnSpc>
                <a:spcPct val="80000"/>
              </a:lnSpc>
              <a:buFontTx/>
              <a:buNone/>
            </a:pPr>
            <a:r>
              <a:rPr lang="en-CA" sz="1200" b="1" dirty="0">
                <a:solidFill>
                  <a:srgbClr val="FF0000"/>
                </a:solidFill>
              </a:rPr>
              <a:t>               </a:t>
            </a:r>
            <a:r>
              <a:rPr lang="en-CA" sz="1200" b="1" dirty="0"/>
              <a:t>Wild Goose, Blend and Birch Beach Creeks were angled and sampled by Derek </a:t>
            </a:r>
            <a:r>
              <a:rPr lang="en-CA" sz="1200" b="1" dirty="0" err="1"/>
              <a:t>Klement</a:t>
            </a:r>
            <a:r>
              <a:rPr lang="en-CA" sz="1200" b="1" dirty="0"/>
              <a:t> </a:t>
            </a:r>
          </a:p>
          <a:p>
            <a:pPr>
              <a:lnSpc>
                <a:spcPct val="80000"/>
              </a:lnSpc>
              <a:buFontTx/>
              <a:buNone/>
            </a:pPr>
            <a:endParaRPr lang="en-CA" sz="1200" b="1" dirty="0">
              <a:solidFill>
                <a:srgbClr val="FF0000"/>
              </a:solidFill>
            </a:endParaRPr>
          </a:p>
          <a:p>
            <a:pPr>
              <a:lnSpc>
                <a:spcPct val="80000"/>
              </a:lnSpc>
              <a:buNone/>
            </a:pPr>
            <a:r>
              <a:rPr lang="en-CA" sz="1200" b="1" dirty="0">
                <a:solidFill>
                  <a:srgbClr val="FF0000"/>
                </a:solidFill>
              </a:rPr>
              <a:t>       D)   Mackenzie River</a:t>
            </a:r>
            <a:endParaRPr lang="en-CA" sz="1200" b="1" dirty="0"/>
          </a:p>
          <a:p>
            <a:pPr>
              <a:lnSpc>
                <a:spcPct val="80000"/>
              </a:lnSpc>
              <a:buFontTx/>
              <a:buNone/>
            </a:pPr>
            <a:r>
              <a:rPr lang="en-CA" sz="1200" b="1" dirty="0"/>
              <a:t>               Biologist biologically sampled, marked and tagged adult steelhead during the spawning</a:t>
            </a:r>
          </a:p>
          <a:p>
            <a:pPr>
              <a:lnSpc>
                <a:spcPct val="80000"/>
              </a:lnSpc>
              <a:buFontTx/>
              <a:buNone/>
            </a:pPr>
            <a:r>
              <a:rPr lang="en-CA" sz="1200" b="1" dirty="0"/>
              <a:t>                migration (April to June).</a:t>
            </a:r>
          </a:p>
          <a:p>
            <a:pPr>
              <a:lnSpc>
                <a:spcPct val="80000"/>
              </a:lnSpc>
              <a:buFontTx/>
              <a:buNone/>
            </a:pPr>
            <a:endParaRPr lang="en-CA" sz="1200" b="1" dirty="0"/>
          </a:p>
          <a:p>
            <a:pPr>
              <a:lnSpc>
                <a:spcPct val="80000"/>
              </a:lnSpc>
              <a:buFontTx/>
              <a:buNone/>
            </a:pPr>
            <a:r>
              <a:rPr lang="en-CA" sz="1200" b="1" dirty="0"/>
              <a:t>        </a:t>
            </a:r>
            <a:r>
              <a:rPr lang="en-CA" sz="1200" b="1" dirty="0">
                <a:solidFill>
                  <a:srgbClr val="FF0000"/>
                </a:solidFill>
              </a:rPr>
              <a:t>E)   Portage Creek</a:t>
            </a:r>
          </a:p>
          <a:p>
            <a:pPr>
              <a:lnSpc>
                <a:spcPct val="80000"/>
              </a:lnSpc>
              <a:buFontTx/>
              <a:buNone/>
            </a:pPr>
            <a:r>
              <a:rPr lang="en-CA" sz="1200" b="1" dirty="0"/>
              <a:t>               Biologically sample, marked and tagged</a:t>
            </a:r>
          </a:p>
          <a:p>
            <a:pPr>
              <a:lnSpc>
                <a:spcPct val="80000"/>
              </a:lnSpc>
              <a:buFontTx/>
              <a:buNone/>
            </a:pPr>
            <a:r>
              <a:rPr lang="en-CA" sz="1200" b="1" dirty="0"/>
              <a:t>        </a:t>
            </a:r>
            <a:r>
              <a:rPr lang="en-CA" sz="1200" b="1" dirty="0">
                <a:solidFill>
                  <a:srgbClr val="FF0000"/>
                </a:solidFill>
              </a:rPr>
              <a:t>F)   Cypress River</a:t>
            </a:r>
          </a:p>
          <a:p>
            <a:pPr>
              <a:lnSpc>
                <a:spcPct val="80000"/>
              </a:lnSpc>
              <a:buFontTx/>
              <a:buNone/>
            </a:pPr>
            <a:r>
              <a:rPr lang="en-CA" sz="1200" b="1" dirty="0"/>
              <a:t>                OMNR (Upper Great Lakes Management Unit), Kyle Stratton and Wes Bender continued a population study by</a:t>
            </a:r>
          </a:p>
          <a:p>
            <a:pPr>
              <a:lnSpc>
                <a:spcPct val="80000"/>
              </a:lnSpc>
              <a:buFontTx/>
              <a:buNone/>
            </a:pPr>
            <a:r>
              <a:rPr lang="en-CA" sz="1200" b="1" dirty="0"/>
              <a:t>                sampling, marking and tagging</a:t>
            </a:r>
          </a:p>
          <a:p>
            <a:pPr>
              <a:lnSpc>
                <a:spcPct val="80000"/>
              </a:lnSpc>
              <a:buFontTx/>
              <a:buNone/>
            </a:pPr>
            <a:r>
              <a:rPr lang="en-CA" sz="1200" b="1" dirty="0"/>
              <a:t> </a:t>
            </a:r>
          </a:p>
          <a:p>
            <a:pPr>
              <a:lnSpc>
                <a:spcPct val="80000"/>
              </a:lnSpc>
              <a:buFontTx/>
              <a:buNone/>
            </a:pPr>
            <a:r>
              <a:rPr lang="en-CA" sz="1200" b="1" dirty="0">
                <a:solidFill>
                  <a:srgbClr val="FF0000"/>
                </a:solidFill>
              </a:rPr>
              <a:t>        G)     Co-op Angler</a:t>
            </a:r>
          </a:p>
          <a:p>
            <a:pPr>
              <a:lnSpc>
                <a:spcPct val="80000"/>
              </a:lnSpc>
              <a:buFontTx/>
              <a:buNone/>
            </a:pPr>
            <a:r>
              <a:rPr lang="en-CA" sz="1200" b="1" dirty="0">
                <a:solidFill>
                  <a:schemeClr val="bg1"/>
                </a:solidFill>
              </a:rPr>
              <a:t>               </a:t>
            </a:r>
            <a:r>
              <a:rPr lang="en-CA" sz="1200" b="1" dirty="0"/>
              <a:t>Anglers from the North Shore Steelhead Association received a sampling kit (measuring tape, glove, knife, envelopes</a:t>
            </a:r>
          </a:p>
          <a:p>
            <a:pPr>
              <a:lnSpc>
                <a:spcPct val="80000"/>
              </a:lnSpc>
              <a:buFontTx/>
              <a:buNone/>
            </a:pPr>
            <a:r>
              <a:rPr lang="en-CA" sz="1200" b="1" dirty="0"/>
              <a:t>               and instructions) and biologically sampled their adult steelhead catches (fork length, sex, and scale samples)</a:t>
            </a:r>
          </a:p>
          <a:p>
            <a:pPr>
              <a:lnSpc>
                <a:spcPct val="80000"/>
              </a:lnSpc>
              <a:buFontTx/>
              <a:buNone/>
            </a:pPr>
            <a:r>
              <a:rPr lang="en-CA" sz="1200" b="1" dirty="0"/>
              <a:t>               from north shore tributaries (Thunder Bay to Terrace Bay) from April to June. Scientific collectors permits were issued </a:t>
            </a:r>
          </a:p>
          <a:p>
            <a:pPr>
              <a:lnSpc>
                <a:spcPct val="80000"/>
              </a:lnSpc>
              <a:buFontTx/>
              <a:buNone/>
            </a:pPr>
            <a:r>
              <a:rPr lang="en-CA" sz="1200" b="1" dirty="0"/>
              <a:t>               by OMNRF. </a:t>
            </a:r>
            <a:endParaRPr lang="en-CA" sz="1050" b="1" dirty="0"/>
          </a:p>
          <a:p>
            <a:pPr>
              <a:lnSpc>
                <a:spcPct val="80000"/>
              </a:lnSpc>
              <a:buFontTx/>
              <a:buNone/>
            </a:pPr>
            <a:endParaRPr lang="en-CA" sz="1050" b="1" dirty="0"/>
          </a:p>
          <a:p>
            <a:pPr>
              <a:lnSpc>
                <a:spcPct val="80000"/>
              </a:lnSpc>
              <a:buFontTx/>
              <a:buNone/>
            </a:pPr>
            <a:r>
              <a:rPr lang="en-CA" sz="1400" b="1" dirty="0">
                <a:solidFill>
                  <a:srgbClr val="FF0000"/>
                </a:solidFill>
              </a:rPr>
              <a:t>       The population estimates were based on a ‘Petersen Population Estimate’; Adult </a:t>
            </a:r>
          </a:p>
          <a:p>
            <a:pPr>
              <a:lnSpc>
                <a:spcPct val="80000"/>
              </a:lnSpc>
              <a:buFontTx/>
              <a:buNone/>
            </a:pPr>
            <a:r>
              <a:rPr lang="en-CA" sz="1400" b="1" dirty="0">
                <a:solidFill>
                  <a:srgbClr val="FF0000"/>
                </a:solidFill>
              </a:rPr>
              <a:t>       steelhead are fin clipped in year one and recaptured in year two. The repeat spawners with </a:t>
            </a:r>
          </a:p>
          <a:p>
            <a:pPr>
              <a:lnSpc>
                <a:spcPct val="80000"/>
              </a:lnSpc>
              <a:buFontTx/>
              <a:buNone/>
            </a:pPr>
            <a:r>
              <a:rPr lang="en-CA" sz="1400" b="1" dirty="0">
                <a:solidFill>
                  <a:srgbClr val="FF0000"/>
                </a:solidFill>
              </a:rPr>
              <a:t>       fin clips in year two complete the formula.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sp>
        <p:nvSpPr>
          <p:cNvPr id="4" name="TextBox 3"/>
          <p:cNvSpPr txBox="1"/>
          <p:nvPr/>
        </p:nvSpPr>
        <p:spPr>
          <a:xfrm>
            <a:off x="539552" y="188640"/>
            <a:ext cx="8208912" cy="523220"/>
          </a:xfrm>
          <a:prstGeom prst="rect">
            <a:avLst/>
          </a:prstGeom>
          <a:noFill/>
        </p:spPr>
        <p:txBody>
          <a:bodyPr wrap="square" rtlCol="0">
            <a:spAutoFit/>
          </a:bodyPr>
          <a:lstStyle/>
          <a:p>
            <a:r>
              <a:rPr lang="en-CA" sz="2800" b="1" dirty="0">
                <a:solidFill>
                  <a:srgbClr val="FF0000"/>
                </a:solidFill>
              </a:rPr>
              <a:t>Steelhead Co-op Angler: Sampled Tributaries</a:t>
            </a:r>
          </a:p>
        </p:txBody>
      </p:sp>
      <p:sp>
        <p:nvSpPr>
          <p:cNvPr id="2" name="AutoShape 2">
            <a:extLst>
              <a:ext uri="{FF2B5EF4-FFF2-40B4-BE49-F238E27FC236}">
                <a16:creationId xmlns:a16="http://schemas.microsoft.com/office/drawing/2014/main" id="{EF087E93-04A1-980D-5BBD-C2A16D690A0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 name="Picture 2">
            <a:extLst>
              <a:ext uri="{FF2B5EF4-FFF2-40B4-BE49-F238E27FC236}">
                <a16:creationId xmlns:a16="http://schemas.microsoft.com/office/drawing/2014/main" id="{64574711-37CD-4BAE-97C9-2AAEDDAA6DC5}"/>
              </a:ext>
            </a:extLst>
          </p:cNvPr>
          <p:cNvPicPr>
            <a:picLocks noChangeAspect="1"/>
          </p:cNvPicPr>
          <p:nvPr/>
        </p:nvPicPr>
        <p:blipFill>
          <a:blip r:embed="rId2"/>
          <a:stretch>
            <a:fillRect/>
          </a:stretch>
        </p:blipFill>
        <p:spPr>
          <a:xfrm>
            <a:off x="399541" y="764704"/>
            <a:ext cx="8348923" cy="5904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794352"/>
          </a:xfrm>
        </p:spPr>
        <p:txBody>
          <a:bodyPr anchor="ctr">
            <a:normAutofit/>
          </a:bodyPr>
          <a:lstStyle/>
          <a:p>
            <a:pPr algn="ctr"/>
            <a:r>
              <a:rPr lang="en-CA" b="1" dirty="0">
                <a:solidFill>
                  <a:srgbClr val="C00000"/>
                </a:solidFill>
              </a:rPr>
              <a:t>Sampling Kit</a:t>
            </a:r>
            <a:endParaRPr lang="en-CA" sz="4400" b="1" dirty="0">
              <a:solidFill>
                <a:srgbClr val="C00000"/>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36DEF00E-58D7-42C6-A1EB-BECE526EB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92" y="1199016"/>
            <a:ext cx="8002356" cy="5254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938368"/>
          </a:xfrm>
        </p:spPr>
        <p:txBody>
          <a:bodyPr anchor="ctr">
            <a:normAutofit/>
          </a:bodyPr>
          <a:lstStyle/>
          <a:p>
            <a:pPr algn="ctr"/>
            <a:r>
              <a:rPr lang="en-CA" sz="3600" b="1" dirty="0">
                <a:solidFill>
                  <a:srgbClr val="C00000"/>
                </a:solidFill>
              </a:rPr>
              <a:t>Sampling Procedure</a:t>
            </a:r>
            <a:endParaRPr lang="en-CA" sz="3600" b="1" dirty="0">
              <a:solidFill>
                <a:srgbClr val="C00000"/>
              </a:solidFill>
              <a:latin typeface="Arial" pitchFamily="34" charset="0"/>
              <a:cs typeface="Arial" pitchFamily="34" charset="0"/>
            </a:endParaRPr>
          </a:p>
        </p:txBody>
      </p:sp>
      <p:pic>
        <p:nvPicPr>
          <p:cNvPr id="1026" name="Picture 2" descr="C:\Users\Jon\Pictures\2013-03-09\2005-05-06 21-13-30_0018.JPG"/>
          <p:cNvPicPr>
            <a:picLocks noGrp="1" noChangeAspect="1" noChangeArrowheads="1"/>
          </p:cNvPicPr>
          <p:nvPr>
            <p:ph idx="1"/>
          </p:nvPr>
        </p:nvPicPr>
        <p:blipFill>
          <a:blip r:embed="rId2" cstate="print"/>
          <a:srcRect/>
          <a:stretch>
            <a:fillRect/>
          </a:stretch>
        </p:blipFill>
        <p:spPr bwMode="auto">
          <a:xfrm>
            <a:off x="6156176" y="1412776"/>
            <a:ext cx="2736304" cy="1900808"/>
          </a:xfrm>
          <a:prstGeom prst="rect">
            <a:avLst/>
          </a:prstGeom>
          <a:noFill/>
        </p:spPr>
      </p:pic>
      <p:pic>
        <p:nvPicPr>
          <p:cNvPr id="1029" name="Picture 5" descr="C:\Users\Jon\Pictures\2013-03-09\2005-05-07 02-01-11_0008.JPG"/>
          <p:cNvPicPr>
            <a:picLocks noChangeAspect="1" noChangeArrowheads="1"/>
          </p:cNvPicPr>
          <p:nvPr/>
        </p:nvPicPr>
        <p:blipFill>
          <a:blip r:embed="rId3" cstate="print"/>
          <a:srcRect/>
          <a:stretch>
            <a:fillRect/>
          </a:stretch>
        </p:blipFill>
        <p:spPr bwMode="auto">
          <a:xfrm>
            <a:off x="6228184" y="4221088"/>
            <a:ext cx="2664296" cy="1872208"/>
          </a:xfrm>
          <a:prstGeom prst="rect">
            <a:avLst/>
          </a:prstGeom>
          <a:noFill/>
        </p:spPr>
      </p:pic>
      <p:pic>
        <p:nvPicPr>
          <p:cNvPr id="1030" name="Picture 6" descr="C:\Users\Jon\Pictures\2013-03-09\2005-05-06 21-12-35_0015.JPG"/>
          <p:cNvPicPr>
            <a:picLocks noChangeAspect="1" noChangeArrowheads="1"/>
          </p:cNvPicPr>
          <p:nvPr/>
        </p:nvPicPr>
        <p:blipFill>
          <a:blip r:embed="rId4" cstate="print"/>
          <a:srcRect/>
          <a:stretch>
            <a:fillRect/>
          </a:stretch>
        </p:blipFill>
        <p:spPr bwMode="auto">
          <a:xfrm>
            <a:off x="3203848" y="4221088"/>
            <a:ext cx="2808312" cy="1872208"/>
          </a:xfrm>
          <a:prstGeom prst="rect">
            <a:avLst/>
          </a:prstGeom>
          <a:noFill/>
        </p:spPr>
      </p:pic>
      <p:pic>
        <p:nvPicPr>
          <p:cNvPr id="1031" name="Picture 7" descr="C:\Users\Jon\Pictures\2013-03-09\2005-05-07 03-35-18_0022.JPG"/>
          <p:cNvPicPr>
            <a:picLocks noChangeAspect="1" noChangeArrowheads="1"/>
          </p:cNvPicPr>
          <p:nvPr/>
        </p:nvPicPr>
        <p:blipFill>
          <a:blip r:embed="rId5" cstate="print"/>
          <a:srcRect/>
          <a:stretch>
            <a:fillRect/>
          </a:stretch>
        </p:blipFill>
        <p:spPr bwMode="auto">
          <a:xfrm>
            <a:off x="251520" y="4221088"/>
            <a:ext cx="2736304" cy="1872208"/>
          </a:xfrm>
          <a:prstGeom prst="rect">
            <a:avLst/>
          </a:prstGeom>
          <a:noFill/>
        </p:spPr>
      </p:pic>
      <p:pic>
        <p:nvPicPr>
          <p:cNvPr id="1032" name="Picture 8" descr="C:\Users\Jon\Pictures\2013-03-09\2005-05-06 23-03-14_0008.JPG"/>
          <p:cNvPicPr>
            <a:picLocks noChangeAspect="1" noChangeArrowheads="1"/>
          </p:cNvPicPr>
          <p:nvPr/>
        </p:nvPicPr>
        <p:blipFill>
          <a:blip r:embed="rId6" cstate="print"/>
          <a:srcRect/>
          <a:stretch>
            <a:fillRect/>
          </a:stretch>
        </p:blipFill>
        <p:spPr bwMode="auto">
          <a:xfrm>
            <a:off x="3203848" y="1412776"/>
            <a:ext cx="2736232" cy="1872208"/>
          </a:xfrm>
          <a:prstGeom prst="rect">
            <a:avLst/>
          </a:prstGeom>
          <a:noFill/>
        </p:spPr>
      </p:pic>
      <p:sp>
        <p:nvSpPr>
          <p:cNvPr id="9" name="TextBox 8"/>
          <p:cNvSpPr txBox="1"/>
          <p:nvPr/>
        </p:nvSpPr>
        <p:spPr>
          <a:xfrm>
            <a:off x="611560" y="3573016"/>
            <a:ext cx="2232248" cy="369332"/>
          </a:xfrm>
          <a:prstGeom prst="rect">
            <a:avLst/>
          </a:prstGeom>
          <a:noFill/>
        </p:spPr>
        <p:txBody>
          <a:bodyPr wrap="square" rtlCol="0">
            <a:spAutoFit/>
          </a:bodyPr>
          <a:lstStyle/>
          <a:p>
            <a:r>
              <a:rPr lang="en-CA" sz="1800" b="1" dirty="0">
                <a:solidFill>
                  <a:srgbClr val="FF0000"/>
                </a:solidFill>
              </a:rPr>
              <a:t>Sampling station</a:t>
            </a:r>
          </a:p>
        </p:txBody>
      </p:sp>
      <p:sp>
        <p:nvSpPr>
          <p:cNvPr id="10" name="TextBox 9"/>
          <p:cNvSpPr txBox="1"/>
          <p:nvPr/>
        </p:nvSpPr>
        <p:spPr>
          <a:xfrm>
            <a:off x="3275856" y="3212976"/>
            <a:ext cx="2520280" cy="830997"/>
          </a:xfrm>
          <a:prstGeom prst="rect">
            <a:avLst/>
          </a:prstGeom>
          <a:noFill/>
        </p:spPr>
        <p:txBody>
          <a:bodyPr wrap="square" rtlCol="0">
            <a:spAutoFit/>
          </a:bodyPr>
          <a:lstStyle/>
          <a:p>
            <a:r>
              <a:rPr lang="en-CA" b="1" dirty="0">
                <a:solidFill>
                  <a:srgbClr val="FF0000"/>
                </a:solidFill>
              </a:rPr>
              <a:t>  </a:t>
            </a:r>
            <a:r>
              <a:rPr lang="en-CA" sz="1800" b="1" dirty="0">
                <a:solidFill>
                  <a:srgbClr val="FF0000"/>
                </a:solidFill>
              </a:rPr>
              <a:t>Fork length (mm)</a:t>
            </a:r>
          </a:p>
        </p:txBody>
      </p:sp>
      <p:sp>
        <p:nvSpPr>
          <p:cNvPr id="11" name="TextBox 10"/>
          <p:cNvSpPr txBox="1"/>
          <p:nvPr/>
        </p:nvSpPr>
        <p:spPr>
          <a:xfrm>
            <a:off x="6660232" y="3573016"/>
            <a:ext cx="1872208" cy="369332"/>
          </a:xfrm>
          <a:prstGeom prst="rect">
            <a:avLst/>
          </a:prstGeom>
          <a:noFill/>
        </p:spPr>
        <p:txBody>
          <a:bodyPr wrap="square" rtlCol="0">
            <a:spAutoFit/>
          </a:bodyPr>
          <a:lstStyle/>
          <a:p>
            <a:r>
              <a:rPr lang="en-CA" sz="1800" b="1" dirty="0">
                <a:solidFill>
                  <a:srgbClr val="FF0000"/>
                </a:solidFill>
              </a:rPr>
              <a:t>Scale sample</a:t>
            </a:r>
          </a:p>
        </p:txBody>
      </p:sp>
      <p:sp>
        <p:nvSpPr>
          <p:cNvPr id="12" name="TextBox 11"/>
          <p:cNvSpPr txBox="1"/>
          <p:nvPr/>
        </p:nvSpPr>
        <p:spPr>
          <a:xfrm>
            <a:off x="323528" y="6309320"/>
            <a:ext cx="2448272" cy="369332"/>
          </a:xfrm>
          <a:prstGeom prst="rect">
            <a:avLst/>
          </a:prstGeom>
          <a:noFill/>
        </p:spPr>
        <p:txBody>
          <a:bodyPr wrap="square" rtlCol="0">
            <a:spAutoFit/>
          </a:bodyPr>
          <a:lstStyle/>
          <a:p>
            <a:r>
              <a:rPr lang="en-CA" sz="1800" b="1" dirty="0">
                <a:solidFill>
                  <a:srgbClr val="FF0000"/>
                </a:solidFill>
              </a:rPr>
              <a:t>Male or Female</a:t>
            </a:r>
          </a:p>
        </p:txBody>
      </p:sp>
      <p:sp>
        <p:nvSpPr>
          <p:cNvPr id="13" name="TextBox 12"/>
          <p:cNvSpPr txBox="1"/>
          <p:nvPr/>
        </p:nvSpPr>
        <p:spPr>
          <a:xfrm>
            <a:off x="3635896" y="6309320"/>
            <a:ext cx="1728192" cy="369332"/>
          </a:xfrm>
          <a:prstGeom prst="rect">
            <a:avLst/>
          </a:prstGeom>
          <a:noFill/>
        </p:spPr>
        <p:txBody>
          <a:bodyPr wrap="square" rtlCol="0">
            <a:spAutoFit/>
          </a:bodyPr>
          <a:lstStyle/>
          <a:p>
            <a:r>
              <a:rPr lang="en-CA" sz="1800" b="1" dirty="0">
                <a:solidFill>
                  <a:srgbClr val="FF0000"/>
                </a:solidFill>
              </a:rPr>
              <a:t>Yearly fin clip</a:t>
            </a:r>
          </a:p>
        </p:txBody>
      </p:sp>
      <p:sp>
        <p:nvSpPr>
          <p:cNvPr id="14" name="TextBox 13"/>
          <p:cNvSpPr txBox="1"/>
          <p:nvPr/>
        </p:nvSpPr>
        <p:spPr>
          <a:xfrm>
            <a:off x="6084168" y="6309320"/>
            <a:ext cx="2915816" cy="369332"/>
          </a:xfrm>
          <a:prstGeom prst="rect">
            <a:avLst/>
          </a:prstGeom>
          <a:noFill/>
        </p:spPr>
        <p:txBody>
          <a:bodyPr wrap="square" rtlCol="0">
            <a:spAutoFit/>
          </a:bodyPr>
          <a:lstStyle/>
          <a:p>
            <a:r>
              <a:rPr lang="en-CA" sz="1800" b="1" dirty="0">
                <a:solidFill>
                  <a:srgbClr val="FF0000"/>
                </a:solidFill>
              </a:rPr>
              <a:t>Coloured, numbered tag</a:t>
            </a:r>
          </a:p>
        </p:txBody>
      </p:sp>
      <p:pic>
        <p:nvPicPr>
          <p:cNvPr id="15" name="Picture 2" descr="C:\Users\Jon\Documents\DSC_0091.JPG"/>
          <p:cNvPicPr>
            <a:picLocks noChangeAspect="1" noChangeArrowheads="1"/>
          </p:cNvPicPr>
          <p:nvPr/>
        </p:nvPicPr>
        <p:blipFill>
          <a:blip r:embed="rId7" cstate="print"/>
          <a:srcRect/>
          <a:stretch>
            <a:fillRect/>
          </a:stretch>
        </p:blipFill>
        <p:spPr bwMode="auto">
          <a:xfrm>
            <a:off x="251520" y="1412776"/>
            <a:ext cx="2664296" cy="18722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9456711"/>
              </p:ext>
            </p:extLst>
          </p:nvPr>
        </p:nvGraphicFramePr>
        <p:xfrm>
          <a:off x="971600" y="1"/>
          <a:ext cx="7416824" cy="6247218"/>
        </p:xfrm>
        <a:graphic>
          <a:graphicData uri="http://schemas.openxmlformats.org/drawingml/2006/table">
            <a:tbl>
              <a:tblPr/>
              <a:tblGrid>
                <a:gridCol w="1500659">
                  <a:extLst>
                    <a:ext uri="{9D8B030D-6E8A-4147-A177-3AD203B41FA5}">
                      <a16:colId xmlns:a16="http://schemas.microsoft.com/office/drawing/2014/main" val="20000"/>
                    </a:ext>
                  </a:extLst>
                </a:gridCol>
                <a:gridCol w="739840">
                  <a:extLst>
                    <a:ext uri="{9D8B030D-6E8A-4147-A177-3AD203B41FA5}">
                      <a16:colId xmlns:a16="http://schemas.microsoft.com/office/drawing/2014/main" val="20001"/>
                    </a:ext>
                  </a:extLst>
                </a:gridCol>
                <a:gridCol w="2149980">
                  <a:extLst>
                    <a:ext uri="{9D8B030D-6E8A-4147-A177-3AD203B41FA5}">
                      <a16:colId xmlns:a16="http://schemas.microsoft.com/office/drawing/2014/main" val="20002"/>
                    </a:ext>
                  </a:extLst>
                </a:gridCol>
                <a:gridCol w="1934130">
                  <a:extLst>
                    <a:ext uri="{9D8B030D-6E8A-4147-A177-3AD203B41FA5}">
                      <a16:colId xmlns:a16="http://schemas.microsoft.com/office/drawing/2014/main" val="20003"/>
                    </a:ext>
                  </a:extLst>
                </a:gridCol>
                <a:gridCol w="1092215">
                  <a:extLst>
                    <a:ext uri="{9D8B030D-6E8A-4147-A177-3AD203B41FA5}">
                      <a16:colId xmlns:a16="http://schemas.microsoft.com/office/drawing/2014/main" val="20004"/>
                    </a:ext>
                  </a:extLst>
                </a:gridCol>
              </a:tblGrid>
              <a:tr h="652734">
                <a:tc gridSpan="4">
                  <a:txBody>
                    <a:bodyPr/>
                    <a:lstStyle/>
                    <a:p>
                      <a:pPr>
                        <a:lnSpc>
                          <a:spcPct val="115000"/>
                        </a:lnSpc>
                        <a:spcAft>
                          <a:spcPts val="0"/>
                        </a:spcAft>
                      </a:pPr>
                      <a:r>
                        <a:rPr lang="en-CA" sz="2800" b="1" dirty="0">
                          <a:solidFill>
                            <a:srgbClr val="FF0000"/>
                          </a:solidFill>
                          <a:latin typeface="Calibri"/>
                          <a:ea typeface="Times New Roman"/>
                          <a:cs typeface="Times New Roman"/>
                        </a:rPr>
                        <a:t>  Co-op Angler, Sample Size / Stream 2024</a:t>
                      </a:r>
                      <a:endParaRPr lang="en-CA" sz="28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7891">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833">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Basin</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Tributary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Sample Size</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3280">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917">
                <a:tc>
                  <a:txBody>
                    <a:bodyPr/>
                    <a:lstStyle/>
                    <a:p>
                      <a:pPr algn="ctr">
                        <a:lnSpc>
                          <a:spcPct val="115000"/>
                        </a:lnSpc>
                        <a:spcAft>
                          <a:spcPts val="0"/>
                        </a:spcAft>
                      </a:pPr>
                      <a:r>
                        <a:rPr lang="en-CA" sz="1600" dirty="0">
                          <a:latin typeface="Calibri"/>
                          <a:ea typeface="Calibri"/>
                          <a:cs typeface="Times New Roman"/>
                        </a:rPr>
                        <a:t>A</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Thunder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Whitefish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170</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Neebing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163</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McIntyre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3</a:t>
                      </a:r>
                      <a:r>
                        <a:rPr lang="en-CA" sz="1600" b="1" dirty="0">
                          <a:latin typeface="Calibri"/>
                          <a:ea typeface="Calibri"/>
                          <a:cs typeface="Times New Roman"/>
                        </a:rPr>
                        <a:t>11</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McVicar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1</a:t>
                      </a:r>
                      <a:r>
                        <a:rPr lang="en-CA" sz="1600" b="1" dirty="0">
                          <a:latin typeface="Calibri"/>
                          <a:ea typeface="Calibri"/>
                          <a:cs typeface="Times New Roman"/>
                        </a:rPr>
                        <a:t>14</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Lake Shore Creeks</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84</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MacKenzie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53</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2917">
                <a:tc>
                  <a:txBody>
                    <a:bodyPr/>
                    <a:lstStyle/>
                    <a:p>
                      <a:pPr algn="ctr">
                        <a:lnSpc>
                          <a:spcPct val="115000"/>
                        </a:lnSpc>
                        <a:spcAft>
                          <a:spcPts val="0"/>
                        </a:spcAft>
                      </a:pPr>
                      <a:r>
                        <a:rPr lang="en-CA" sz="1600" b="1" dirty="0">
                          <a:latin typeface="Calibri"/>
                          <a:ea typeface="Calibri"/>
                          <a:cs typeface="Times New Roman"/>
                        </a:rPr>
                        <a:t>B</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Black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Portage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24</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2917">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2917">
                <a:tc>
                  <a:txBody>
                    <a:bodyPr/>
                    <a:lstStyle/>
                    <a:p>
                      <a:pP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2917">
                <a:tc>
                  <a:txBody>
                    <a:bodyPr/>
                    <a:lstStyle/>
                    <a:p>
                      <a:pPr algn="ctr">
                        <a:lnSpc>
                          <a:spcPct val="115000"/>
                        </a:lnSpc>
                        <a:spcAft>
                          <a:spcPts val="0"/>
                        </a:spcAft>
                      </a:pPr>
                      <a:r>
                        <a:rPr lang="en-CA" sz="1600" b="1" dirty="0">
                          <a:latin typeface="Calibri"/>
                          <a:ea typeface="Calibri"/>
                          <a:cs typeface="Times New Roman"/>
                        </a:rPr>
                        <a:t>C</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Nipigon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Jackpine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59</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Cypress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1</a:t>
                      </a:r>
                      <a:r>
                        <a:rPr lang="en-CA" sz="1600" b="1" dirty="0">
                          <a:latin typeface="Calibri"/>
                          <a:ea typeface="Calibri"/>
                          <a:cs typeface="Times New Roman"/>
                        </a:rPr>
                        <a:t>16</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S</a:t>
                      </a:r>
                      <a:r>
                        <a:rPr lang="en-CA" sz="1600" b="1" dirty="0">
                          <a:latin typeface="Calibri"/>
                          <a:ea typeface="Calibri"/>
                          <a:cs typeface="Times New Roman"/>
                        </a:rPr>
                        <a:t>teel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32</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73858">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N</a:t>
                      </a:r>
                      <a:r>
                        <a:rPr lang="en-CA" sz="1600" b="1" dirty="0" err="1">
                          <a:latin typeface="Calibri"/>
                          <a:ea typeface="Calibri"/>
                          <a:cs typeface="Times New Roman"/>
                        </a:rPr>
                        <a:t>ipigon</a:t>
                      </a:r>
                      <a:r>
                        <a:rPr lang="en-CA" sz="1600" b="1" dirty="0">
                          <a:latin typeface="Calibri"/>
                          <a:ea typeface="Calibri"/>
                          <a:cs typeface="Times New Roman"/>
                        </a:rPr>
                        <a:t> east</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21</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2917">
                <a:tc>
                  <a:txBody>
                    <a:bodyPr/>
                    <a:lstStyle/>
                    <a:p>
                      <a:pPr algn="ctr">
                        <a:lnSpc>
                          <a:spcPct val="115000"/>
                        </a:lnSpc>
                        <a:spcAft>
                          <a:spcPts val="0"/>
                        </a:spcAft>
                      </a:pPr>
                      <a:r>
                        <a:rPr lang="en-US" sz="1600" b="1" dirty="0">
                          <a:latin typeface="Calibri"/>
                          <a:ea typeface="Calibri"/>
                          <a:cs typeface="Times New Roman"/>
                        </a:rPr>
                        <a:t>D</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Sault Ste Marie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70 </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1458">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4a106e-6316-442c-ad35-738afd673d2b}" enabled="1" method="Standard" siteId="{cddc1229-ac2a-4b97-b78a-0e5cacb5865c}" removed="0"/>
</clbl:labelList>
</file>

<file path=docProps/app.xml><?xml version="1.0" encoding="utf-8"?>
<Properties xmlns="http://schemas.openxmlformats.org/officeDocument/2006/extended-properties" xmlns:vt="http://schemas.openxmlformats.org/officeDocument/2006/docPropsVTypes">
  <Template/>
  <TotalTime>10984</TotalTime>
  <Words>2276</Words>
  <Application>Microsoft Office PowerPoint</Application>
  <PresentationFormat>Letter Paper (8.5x11 in)</PresentationFormat>
  <Paragraphs>590</Paragraphs>
  <Slides>26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North Shore Steelhead Assessment A Partnership in Research 2024 </vt:lpstr>
      <vt:lpstr>Wild Lake Superior Steelhead</vt:lpstr>
      <vt:lpstr>Goals and Objectives</vt:lpstr>
      <vt:lpstr>PowerPoint Presentation</vt:lpstr>
      <vt:lpstr>Steelhead Assessment 2024</vt:lpstr>
      <vt:lpstr>PowerPoint Presentation</vt:lpstr>
      <vt:lpstr>Sampling Kit</vt:lpstr>
      <vt:lpstr>Sampling Procedure</vt:lpstr>
      <vt:lpstr>PowerPoint Presentation</vt:lpstr>
      <vt:lpstr>PowerPoint Presentation</vt:lpstr>
      <vt:lpstr>PowerPoint Presentation</vt:lpstr>
      <vt:lpstr>PowerPoint Presentation</vt:lpstr>
      <vt:lpstr>Data Obtained from Scale Samples</vt:lpstr>
      <vt:lpstr>Life History</vt:lpstr>
      <vt:lpstr>PowerPoint Presentation</vt:lpstr>
      <vt:lpstr>PowerPoint Presentation</vt:lpstr>
      <vt:lpstr>PowerPoint Presentation</vt:lpstr>
      <vt:lpstr>Smolting History </vt:lpstr>
      <vt:lpstr>Age at First Spawn (Maturity)</vt:lpstr>
      <vt:lpstr>      Repeat Spawners</vt:lpstr>
      <vt:lpstr>Weight and Age of your Steelhead</vt:lpstr>
      <vt:lpstr>What is happening in Black Bay ??</vt:lpstr>
      <vt:lpstr>PowerPoint Presentation</vt:lpstr>
      <vt:lpstr>Lake Superior Steelhead: Summary</vt:lpstr>
      <vt:lpstr>Acknowledgements</vt:lpstr>
      <vt:lpstr>PowerPoint Presentation</vt:lpstr>
    </vt:vector>
  </TitlesOfParts>
  <Company>Land and Resources Cluster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 Angler 2011Results</dc:title>
  <dc:creator>georgejo</dc:creator>
  <cp:lastModifiedBy>Frank Edgson</cp:lastModifiedBy>
  <cp:revision>712</cp:revision>
  <cp:lastPrinted>2022-08-11T01:31:21Z</cp:lastPrinted>
  <dcterms:created xsi:type="dcterms:W3CDTF">2011-08-08T13:24:39Z</dcterms:created>
  <dcterms:modified xsi:type="dcterms:W3CDTF">2024-09-11T14:37:25Z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2023-08-08T15:49:54Z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bcb23926-d047-4a63-865f-40dfd27cc77f</vt:lpwstr>
  </property>
  <property fmtid="{D5CDD505-2E9C-101B-9397-08002B2CF9AE}" pid="8" name="MSIP_Label_034a106e-6316-442c-ad35-738afd673d2b_ContentBits">
    <vt:lpwstr>0</vt:lpwstr>
  </property>
</Properties>
</file>