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29_0.xml" ContentType="application/vnd.ms-powerpoint.comments+xml"/>
  <Override PartName="/ppt/comments/modernComment_142_1C2E7EDA.xml" ContentType="application/vnd.ms-powerpoint.comments+xml"/>
  <Override PartName="/ppt/comments/modernComment_143_A98B7211.xml" ContentType="application/vnd.ms-powerpoint.comments+xml"/>
  <Override PartName="/ppt/comments/modernComment_125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8"/>
  </p:notesMasterIdLst>
  <p:sldIdLst>
    <p:sldId id="304" r:id="rId2"/>
    <p:sldId id="325" r:id="rId3"/>
    <p:sldId id="308" r:id="rId4"/>
    <p:sldId id="277" r:id="rId5"/>
    <p:sldId id="280" r:id="rId6"/>
    <p:sldId id="320" r:id="rId7"/>
    <p:sldId id="319" r:id="rId8"/>
    <p:sldId id="318" r:id="rId9"/>
    <p:sldId id="307" r:id="rId10"/>
    <p:sldId id="299" r:id="rId11"/>
    <p:sldId id="331" r:id="rId12"/>
    <p:sldId id="328" r:id="rId13"/>
    <p:sldId id="314" r:id="rId14"/>
    <p:sldId id="313" r:id="rId15"/>
    <p:sldId id="311" r:id="rId16"/>
    <p:sldId id="324" r:id="rId17"/>
    <p:sldId id="297" r:id="rId18"/>
    <p:sldId id="322" r:id="rId19"/>
    <p:sldId id="323" r:id="rId20"/>
    <p:sldId id="293" r:id="rId21"/>
    <p:sldId id="261" r:id="rId22"/>
    <p:sldId id="262" r:id="rId23"/>
    <p:sldId id="329" r:id="rId24"/>
    <p:sldId id="281" r:id="rId25"/>
    <p:sldId id="287" r:id="rId26"/>
    <p:sldId id="330" r:id="rId27"/>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8EF4B8-4956-8AC4-5111-BEDEDFB63672}" name="Stratton, Kyle (MNR)" initials="SK(" userId="S::Kyle.Stratton@ontario.ca::a189c477-b60f-4933-b9d0-1bd3f414bb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23" autoAdjust="0"/>
    <p:restoredTop sz="93939" autoAdjust="0"/>
  </p:normalViewPr>
  <p:slideViewPr>
    <p:cSldViewPr>
      <p:cViewPr varScale="1">
        <p:scale>
          <a:sx n="80" d="100"/>
          <a:sy n="80" d="100"/>
        </p:scale>
        <p:origin x="1013"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9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omments/modernComment_125_0.xml><?xml version="1.0" encoding="utf-8"?>
<p188:cmLst xmlns:a="http://schemas.openxmlformats.org/drawingml/2006/main" xmlns:r="http://schemas.openxmlformats.org/officeDocument/2006/relationships" xmlns:p188="http://schemas.microsoft.com/office/powerpoint/2018/8/main">
  <p188:cm id="{7E195801-B765-4735-A65A-644788B0D74E}" authorId="{A48EF4B8-4956-8AC4-5111-BEDEDFB63672}" created="2024-09-10T19:23:54.788">
    <ac:deMkLst xmlns:ac="http://schemas.microsoft.com/office/drawing/2013/main/command">
      <pc:docMk xmlns:pc="http://schemas.microsoft.com/office/powerpoint/2013/main/command"/>
      <pc:sldMk xmlns:pc="http://schemas.microsoft.com/office/powerpoint/2013/main/command" cId="0" sldId="293"/>
      <ac:picMk id="7" creationId="{08AFD70C-D27C-0285-92E5-801EBD55626D}"/>
    </ac:deMkLst>
    <p188:txBody>
      <a:bodyPr/>
      <a:lstStyle/>
      <a:p>
        <a:r>
          <a:rPr lang="en-CA"/>
          <a:t>MacKenzie River is grouped with Black/Nipigon Bays</a:t>
        </a:r>
      </a:p>
    </p188:txBody>
  </p188:cm>
</p188:cmLst>
</file>

<file path=ppt/comments/modernComment_129_0.xml><?xml version="1.0" encoding="utf-8"?>
<p188:cmLst xmlns:a="http://schemas.openxmlformats.org/drawingml/2006/main" xmlns:r="http://schemas.openxmlformats.org/officeDocument/2006/relationships" xmlns:p188="http://schemas.microsoft.com/office/powerpoint/2018/8/main">
  <p188:cm id="{C5147D1A-CF81-43C7-A2E4-C6C33E72551C}" authorId="{A48EF4B8-4956-8AC4-5111-BEDEDFB63672}" created="2024-09-10T19:22:19.807">
    <pc:sldMkLst xmlns:pc="http://schemas.microsoft.com/office/powerpoint/2013/main/command">
      <pc:docMk/>
      <pc:sldMk cId="0" sldId="297"/>
    </pc:sldMkLst>
    <p188:txBody>
      <a:bodyPr/>
      <a:lstStyle/>
      <a:p>
        <a:r>
          <a:rPr lang="en-CA"/>
          <a:t>MacKenzie River is grouped with Black Bay and Nipigon tributaries</a:t>
        </a:r>
      </a:p>
    </p188:txBody>
  </p188:cm>
</p188:cmLst>
</file>

<file path=ppt/comments/modernComment_142_1C2E7EDA.xml><?xml version="1.0" encoding="utf-8"?>
<p188:cmLst xmlns:a="http://schemas.openxmlformats.org/drawingml/2006/main" xmlns:r="http://schemas.openxmlformats.org/officeDocument/2006/relationships" xmlns:p188="http://schemas.microsoft.com/office/powerpoint/2018/8/main">
  <p188:cm id="{C5A54D4B-C6E8-4E5E-A85E-254075493179}" authorId="{A48EF4B8-4956-8AC4-5111-BEDEDFB63672}" created="2024-09-10T19:22:45.891">
    <ac:deMkLst xmlns:ac="http://schemas.microsoft.com/office/drawing/2013/main/command">
      <pc:docMk xmlns:pc="http://schemas.microsoft.com/office/powerpoint/2013/main/command"/>
      <pc:sldMk xmlns:pc="http://schemas.microsoft.com/office/powerpoint/2013/main/command" cId="472809178" sldId="322"/>
      <ac:picMk id="6" creationId="{FD8015B8-E911-FACB-FB20-CE8A10EF1213}"/>
    </ac:deMkLst>
    <p188:txBody>
      <a:bodyPr/>
      <a:lstStyle/>
      <a:p>
        <a:r>
          <a:rPr lang="en-CA"/>
          <a:t>MacKenzie River is grouped with Black Bay and Nipigon tributaries</a:t>
        </a:r>
      </a:p>
    </p188:txBody>
  </p188:cm>
</p188:cmLst>
</file>

<file path=ppt/comments/modernComment_143_A98B7211.xml><?xml version="1.0" encoding="utf-8"?>
<p188:cmLst xmlns:a="http://schemas.openxmlformats.org/drawingml/2006/main" xmlns:r="http://schemas.openxmlformats.org/officeDocument/2006/relationships" xmlns:p188="http://schemas.microsoft.com/office/powerpoint/2018/8/main">
  <p188:cm id="{65885999-55AB-4630-9CBC-1B5EBAB24953}" authorId="{A48EF4B8-4956-8AC4-5111-BEDEDFB63672}" created="2024-09-10T19:23:38.210">
    <ac:deMkLst xmlns:ac="http://schemas.microsoft.com/office/drawing/2013/main/command">
      <pc:docMk xmlns:pc="http://schemas.microsoft.com/office/powerpoint/2013/main/command"/>
      <pc:sldMk xmlns:pc="http://schemas.microsoft.com/office/powerpoint/2013/main/command" cId="2844488209" sldId="323"/>
      <ac:picMk id="5" creationId="{D1CE0D7C-F549-3773-FEC9-3A80A1687542}"/>
    </ac:deMkLst>
    <p188:txBody>
      <a:bodyPr/>
      <a:lstStyle/>
      <a:p>
        <a:r>
          <a:rPr lang="en-CA"/>
          <a:t>MacKenzie River is grouped with Black/Nipigon Bays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2024-09-11</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a:t>
            </a:fld>
            <a:endParaRPr lang="en-CA" dirty="0"/>
          </a:p>
        </p:txBody>
      </p:sp>
    </p:spTree>
    <p:extLst>
      <p:ext uri="{BB962C8B-B14F-4D97-AF65-F5344CB8AC3E}">
        <p14:creationId xmlns:p14="http://schemas.microsoft.com/office/powerpoint/2010/main" val="135698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10</a:t>
            </a:fld>
            <a:endParaRPr lang="en-CA" dirty="0"/>
          </a:p>
        </p:txBody>
      </p:sp>
    </p:spTree>
    <p:extLst>
      <p:ext uri="{BB962C8B-B14F-4D97-AF65-F5344CB8AC3E}">
        <p14:creationId xmlns:p14="http://schemas.microsoft.com/office/powerpoint/2010/main" val="43059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14</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15</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22</a:t>
            </a:fld>
            <a:endParaRPr lang="en-CA" dirty="0"/>
          </a:p>
        </p:txBody>
      </p:sp>
    </p:spTree>
    <p:extLst>
      <p:ext uri="{BB962C8B-B14F-4D97-AF65-F5344CB8AC3E}">
        <p14:creationId xmlns:p14="http://schemas.microsoft.com/office/powerpoint/2010/main" val="79859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25</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1" r:id="rId12"/>
    <p:sldLayoutId id="214748414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microsoft.com/office/2018/10/relationships/comments" Target="../comments/modernComment_129_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microsoft.com/office/2018/10/relationships/comments" Target="../comments/modernComment_142_1C2E7EDA.xml"/><Relationship Id="rId1" Type="http://schemas.openxmlformats.org/officeDocument/2006/relationships/slideLayout" Target="../slideLayouts/slideLayout4.xml"/><Relationship Id="rId5" Type="http://schemas.openxmlformats.org/officeDocument/2006/relationships/image" Target="../media/image23.emf"/><Relationship Id="rId4" Type="http://schemas.openxmlformats.org/officeDocument/2006/relationships/image" Target="../media/image22.emf"/></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microsoft.com/office/2018/10/relationships/comments" Target="../comments/modernComment_143_A98B7211.xml"/><Relationship Id="rId1" Type="http://schemas.openxmlformats.org/officeDocument/2006/relationships/slideLayout" Target="../slideLayouts/slideLayout4.xml"/><Relationship Id="rId5" Type="http://schemas.openxmlformats.org/officeDocument/2006/relationships/image" Target="../media/image26.emf"/><Relationship Id="rId4" Type="http://schemas.openxmlformats.org/officeDocument/2006/relationships/image" Target="../media/image25.e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microsoft.com/office/2018/10/relationships/comments" Target="../comments/modernComment_125_0.xml"/><Relationship Id="rId1" Type="http://schemas.openxmlformats.org/officeDocument/2006/relationships/slideLayout" Target="../slideLayouts/slideLayout7.xml"/><Relationship Id="rId5" Type="http://schemas.openxmlformats.org/officeDocument/2006/relationships/image" Target="../media/image29.emf"/><Relationship Id="rId4" Type="http://schemas.openxmlformats.org/officeDocument/2006/relationships/image" Target="../media/image28.emf"/></Relationships>
</file>

<file path=ppt/slides/_rels/slide2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3.emf"/></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2024</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768" y="5926801"/>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830997"/>
          </a:xfrm>
          <a:prstGeom prst="rect">
            <a:avLst/>
          </a:prstGeom>
        </p:spPr>
        <p:txBody>
          <a:bodyPr wrap="square">
            <a:spAutoFit/>
          </a:bodyPr>
          <a:lstStyle/>
          <a:p>
            <a:pPr algn="ctr"/>
            <a:r>
              <a:rPr lang="en-CA" sz="1600" b="1" dirty="0"/>
              <a:t>By: Jon George, </a:t>
            </a:r>
          </a:p>
          <a:p>
            <a:pPr algn="ctr"/>
            <a:r>
              <a:rPr lang="en-CA" sz="1600" b="1" dirty="0"/>
              <a:t>Project Manager</a:t>
            </a:r>
          </a:p>
          <a:p>
            <a:pPr algn="ctr"/>
            <a:r>
              <a:rPr lang="en-CA" sz="1600" b="1" dirty="0"/>
              <a:t>Thunder Bay </a:t>
            </a:r>
          </a:p>
        </p:txBody>
      </p:sp>
      <p:pic>
        <p:nvPicPr>
          <p:cNvPr id="2" name="Picture 1">
            <a:extLst>
              <a:ext uri="{FF2B5EF4-FFF2-40B4-BE49-F238E27FC236}">
                <a16:creationId xmlns:a16="http://schemas.microsoft.com/office/drawing/2014/main" id="{4816EC87-1486-7873-A916-2A810A7973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51720" y="1628800"/>
            <a:ext cx="5256584" cy="40324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827584" y="96887"/>
            <a:ext cx="8243887" cy="3447098"/>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246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232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24 Marked fish from Year # 1 Captured in Year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246 X 232</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        = 2378 +- 855 @ 95 % Confidence </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24</a:t>
            </a:r>
            <a:endParaRPr lang="en-CA" dirty="0">
              <a:ea typeface="Calibri" pitchFamily="34" charset="0"/>
              <a:cs typeface="Times New Roman" pitchFamily="18" charset="0"/>
            </a:endParaRPr>
          </a:p>
        </p:txBody>
      </p:sp>
      <p:sp>
        <p:nvSpPr>
          <p:cNvPr id="3" name="TextBox 2"/>
          <p:cNvSpPr txBox="1"/>
          <p:nvPr/>
        </p:nvSpPr>
        <p:spPr>
          <a:xfrm>
            <a:off x="598612" y="4119462"/>
            <a:ext cx="7632848" cy="4154984"/>
          </a:xfrm>
          <a:prstGeom prst="rect">
            <a:avLst/>
          </a:prstGeom>
          <a:noFill/>
        </p:spPr>
        <p:txBody>
          <a:bodyPr wrap="square" rtlCol="0">
            <a:spAutoFit/>
          </a:bodyPr>
          <a:lstStyle/>
          <a:p>
            <a:r>
              <a:rPr lang="en-CA" sz="2400" b="1" dirty="0">
                <a:solidFill>
                  <a:schemeClr val="accent6">
                    <a:lumMod val="75000"/>
                  </a:schemeClr>
                </a:solidFill>
              </a:rPr>
              <a:t>Neebing River…..906 +- 606  (north branch 2023)</a:t>
            </a:r>
          </a:p>
          <a:p>
            <a:r>
              <a:rPr lang="en-CA" sz="2400" b="1" dirty="0">
                <a:solidFill>
                  <a:schemeClr val="accent6">
                    <a:lumMod val="75000"/>
                  </a:schemeClr>
                </a:solidFill>
              </a:rPr>
              <a:t>McIntyre River…..2378 +- 855  (2023)</a:t>
            </a:r>
          </a:p>
          <a:p>
            <a:r>
              <a:rPr lang="en-CA" sz="2400" b="1" dirty="0">
                <a:solidFill>
                  <a:schemeClr val="accent6">
                    <a:lumMod val="75000"/>
                  </a:schemeClr>
                </a:solidFill>
              </a:rPr>
              <a:t>McVicar Creek…..1596 +- 1513  (2023)</a:t>
            </a:r>
          </a:p>
          <a:p>
            <a:r>
              <a:rPr lang="en-CA" sz="2400" b="1" dirty="0">
                <a:solidFill>
                  <a:schemeClr val="accent6">
                    <a:lumMod val="75000"/>
                  </a:schemeClr>
                </a:solidFill>
              </a:rPr>
              <a:t>Portage Creek….. 39 +- 18 (2023)</a:t>
            </a:r>
          </a:p>
          <a:p>
            <a:r>
              <a:rPr lang="en-CA" sz="2400" b="1" dirty="0">
                <a:solidFill>
                  <a:schemeClr val="accent6">
                    <a:lumMod val="75000"/>
                  </a:schemeClr>
                </a:solidFill>
              </a:rPr>
              <a:t>MacKenzie River.. 253 +- 155 (2023)</a:t>
            </a:r>
          </a:p>
          <a:p>
            <a:r>
              <a:rPr lang="en-CA" sz="2400" b="1" dirty="0">
                <a:solidFill>
                  <a:schemeClr val="accent6">
                    <a:lumMod val="75000"/>
                  </a:schemeClr>
                </a:solidFill>
              </a:rPr>
              <a:t>Cypress River……770 +- 399 (2023)</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1187624" y="3600891"/>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942644" y="6453336"/>
            <a:ext cx="5976664" cy="307777"/>
          </a:xfrm>
          <a:prstGeom prst="rect">
            <a:avLst/>
          </a:prstGeom>
          <a:noFill/>
        </p:spPr>
        <p:txBody>
          <a:bodyPr wrap="square" rtlCol="0">
            <a:spAutoFit/>
          </a:bodyPr>
          <a:lstStyle/>
          <a:p>
            <a:r>
              <a:rPr lang="en-CA" sz="1400" b="1" dirty="0">
                <a:solidFill>
                  <a:srgbClr val="FF0000"/>
                </a:solidFill>
              </a:rPr>
              <a:t> 2023 population estimates for are based on recaptures from 2024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8C8174-007C-EC75-33E8-3C0B285EBA54}"/>
              </a:ext>
            </a:extLst>
          </p:cNvPr>
          <p:cNvPicPr>
            <a:picLocks noChangeAspect="1"/>
          </p:cNvPicPr>
          <p:nvPr/>
        </p:nvPicPr>
        <p:blipFill>
          <a:blip r:embed="rId2" cstate="print"/>
          <a:srcRect/>
          <a:stretch>
            <a:fillRect/>
          </a:stretch>
        </p:blipFill>
        <p:spPr bwMode="auto">
          <a:xfrm>
            <a:off x="251520" y="548680"/>
            <a:ext cx="8640960" cy="5760640"/>
          </a:xfrm>
          <a:prstGeom prst="rect">
            <a:avLst/>
          </a:prstGeom>
          <a:noFill/>
          <a:ln w="9525">
            <a:noFill/>
            <a:miter lim="800000"/>
            <a:headEnd/>
            <a:tailEnd/>
          </a:ln>
        </p:spPr>
      </p:pic>
    </p:spTree>
    <p:extLst>
      <p:ext uri="{BB962C8B-B14F-4D97-AF65-F5344CB8AC3E}">
        <p14:creationId xmlns:p14="http://schemas.microsoft.com/office/powerpoint/2010/main" val="1043555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6EB9EA-C1F6-72E6-9A1F-10C9C5DDA5B8}"/>
              </a:ext>
            </a:extLst>
          </p:cNvPr>
          <p:cNvPicPr>
            <a:picLocks noChangeAspect="1"/>
          </p:cNvPicPr>
          <p:nvPr/>
        </p:nvPicPr>
        <p:blipFill>
          <a:blip r:embed="rId2" cstate="print"/>
          <a:srcRect/>
          <a:stretch>
            <a:fillRect/>
          </a:stretch>
        </p:blipFill>
        <p:spPr bwMode="auto">
          <a:xfrm>
            <a:off x="323528" y="548680"/>
            <a:ext cx="8496944" cy="5760640"/>
          </a:xfrm>
          <a:prstGeom prst="rect">
            <a:avLst/>
          </a:prstGeom>
          <a:noFill/>
          <a:ln w="9525">
            <a:noFill/>
            <a:miter lim="800000"/>
            <a:headEnd/>
            <a:tailEnd/>
          </a:ln>
        </p:spPr>
      </p:pic>
    </p:spTree>
    <p:extLst>
      <p:ext uri="{BB962C8B-B14F-4D97-AF65-F5344CB8AC3E}">
        <p14:creationId xmlns:p14="http://schemas.microsoft.com/office/powerpoint/2010/main" val="383140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938992"/>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 following scale </a:t>
            </a:r>
          </a:p>
          <a:p>
            <a:r>
              <a:rPr lang="en-CA" sz="1200" b="1" dirty="0"/>
              <a:t>     age / life history interpretation</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A4379C-9EFB-4E9F-D8F6-DD341709A647}"/>
              </a:ext>
            </a:extLst>
          </p:cNvPr>
          <p:cNvPicPr>
            <a:picLocks noChangeAspect="1"/>
          </p:cNvPicPr>
          <p:nvPr/>
        </p:nvPicPr>
        <p:blipFill>
          <a:blip r:embed="rId2" cstate="print"/>
          <a:srcRect/>
          <a:stretch>
            <a:fillRect/>
          </a:stretch>
        </p:blipFill>
        <p:spPr bwMode="auto">
          <a:xfrm>
            <a:off x="971600" y="620688"/>
            <a:ext cx="7200800" cy="5616624"/>
          </a:xfrm>
          <a:prstGeom prst="rect">
            <a:avLst/>
          </a:prstGeom>
          <a:noFill/>
          <a:ln w="9525">
            <a:noFill/>
            <a:miter lim="800000"/>
            <a:headEnd/>
            <a:tailEnd/>
          </a:ln>
        </p:spPr>
      </p:pic>
    </p:spTree>
    <p:extLst>
      <p:ext uri="{BB962C8B-B14F-4D97-AF65-F5344CB8AC3E}">
        <p14:creationId xmlns:p14="http://schemas.microsoft.com/office/powerpoint/2010/main" val="990113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99604D-0E89-6EE7-C254-CD31C03A0E0C}"/>
              </a:ext>
            </a:extLst>
          </p:cNvPr>
          <p:cNvPicPr>
            <a:picLocks noChangeAspect="1"/>
          </p:cNvPicPr>
          <p:nvPr/>
        </p:nvPicPr>
        <p:blipFill>
          <a:blip r:embed="rId3" cstate="print"/>
          <a:srcRect/>
          <a:stretch>
            <a:fillRect/>
          </a:stretch>
        </p:blipFill>
        <p:spPr bwMode="auto">
          <a:xfrm>
            <a:off x="683568" y="764704"/>
            <a:ext cx="7992888" cy="5544616"/>
          </a:xfrm>
          <a:prstGeom prst="rect">
            <a:avLst/>
          </a:prstGeom>
          <a:noFill/>
          <a:ln w="9525">
            <a:noFill/>
            <a:miter lim="800000"/>
            <a:headEnd/>
            <a:tailEnd/>
          </a:ln>
        </p:spPr>
      </p:pic>
    </p:spTree>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0B71-237C-47C6-8BEE-B9FB3616D3D3}"/>
              </a:ext>
            </a:extLst>
          </p:cNvPr>
          <p:cNvSpPr>
            <a:spLocks noGrp="1"/>
          </p:cNvSpPr>
          <p:nvPr>
            <p:ph type="title"/>
          </p:nvPr>
        </p:nvSpPr>
        <p:spPr>
          <a:xfrm>
            <a:off x="457200" y="18606"/>
            <a:ext cx="8229600" cy="1143000"/>
          </a:xfrm>
        </p:spPr>
        <p:txBody>
          <a:bodyPr/>
          <a:lstStyle/>
          <a:p>
            <a:r>
              <a:rPr lang="en-CA" b="1" dirty="0">
                <a:solidFill>
                  <a:srgbClr val="FF0000"/>
                </a:solidFill>
              </a:rPr>
              <a:t>Smolting History </a:t>
            </a:r>
          </a:p>
        </p:txBody>
      </p:sp>
      <p:sp>
        <p:nvSpPr>
          <p:cNvPr id="3" name="Text Placeholder 2">
            <a:extLst>
              <a:ext uri="{FF2B5EF4-FFF2-40B4-BE49-F238E27FC236}">
                <a16:creationId xmlns:a16="http://schemas.microsoft.com/office/drawing/2014/main" id="{A5C6D338-E845-4522-A0E3-F898E13B7650}"/>
              </a:ext>
            </a:extLst>
          </p:cNvPr>
          <p:cNvSpPr>
            <a:spLocks noGrp="1"/>
          </p:cNvSpPr>
          <p:nvPr>
            <p:ph type="body" sz="half" idx="4294967295"/>
          </p:nvPr>
        </p:nvSpPr>
        <p:spPr>
          <a:xfrm>
            <a:off x="107637" y="4868374"/>
            <a:ext cx="4824536" cy="3661867"/>
          </a:xfrm>
        </p:spPr>
        <p:txBody>
          <a:bodyPr>
            <a:normAutofit/>
          </a:bodyPr>
          <a:lstStyle/>
          <a:p>
            <a:r>
              <a:rPr lang="en-CA" sz="1800" b="1" dirty="0"/>
              <a:t>Steelhead reside in their home spawning stream for one to three years before migrating (smolting) to Lake Superior. At age one year the young steelhead are approximately 8 cm. in length, 16 cm at age two years and 24 cm. at age three years</a:t>
            </a:r>
          </a:p>
        </p:txBody>
      </p:sp>
      <p:pic>
        <p:nvPicPr>
          <p:cNvPr id="2052" name="Picture 4" descr="Image result for juvenile steelhead trout">
            <a:extLst>
              <a:ext uri="{FF2B5EF4-FFF2-40B4-BE49-F238E27FC236}">
                <a16:creationId xmlns:a16="http://schemas.microsoft.com/office/drawing/2014/main" id="{24CC74FA-3CF7-4DF8-80C2-2AD10E5DD2B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4813782"/>
            <a:ext cx="3538736" cy="1868131"/>
          </a:xfrm>
          <a:prstGeom prst="rect">
            <a:avLst/>
          </a:prstGeom>
          <a:noFill/>
          <a:extLst>
            <a:ext uri="{909E8E84-426E-40DD-AFC4-6F175D3DCCD1}">
              <a14:hiddenFill xmlns:a14="http://schemas.microsoft.com/office/drawing/2010/main">
                <a:solidFill>
                  <a:srgbClr val="FFFFFF"/>
                </a:solidFill>
              </a14:hiddenFill>
            </a:ext>
          </a:extLst>
        </p:spPr>
      </p:pic>
      <p:pic>
        <p:nvPicPr>
          <p:cNvPr id="7" name="Content Placeholder 6">
            <a:extLst>
              <a:ext uri="{FF2B5EF4-FFF2-40B4-BE49-F238E27FC236}">
                <a16:creationId xmlns:a16="http://schemas.microsoft.com/office/drawing/2014/main" id="{8372C88F-DA7E-C58F-5E2A-E9A7627105DD}"/>
              </a:ext>
            </a:extLst>
          </p:cNvPr>
          <p:cNvPicPr>
            <a:picLocks noGrp="1" noChangeAspect="1"/>
          </p:cNvPicPr>
          <p:nvPr>
            <p:ph sz="half" idx="1"/>
          </p:nvPr>
        </p:nvPicPr>
        <p:blipFill>
          <a:blip r:embed="rId4" cstate="print"/>
          <a:srcRect/>
          <a:stretch>
            <a:fillRect/>
          </a:stretch>
        </p:blipFill>
        <p:spPr bwMode="auto">
          <a:xfrm>
            <a:off x="539422" y="1765827"/>
            <a:ext cx="4038600" cy="2895600"/>
          </a:xfrm>
          <a:prstGeom prst="rect">
            <a:avLst/>
          </a:prstGeom>
          <a:noFill/>
          <a:ln w="9525">
            <a:noFill/>
            <a:miter lim="800000"/>
            <a:headEnd/>
            <a:tailEnd/>
          </a:ln>
        </p:spPr>
      </p:pic>
      <p:pic>
        <p:nvPicPr>
          <p:cNvPr id="6" name="Content Placeholder 5">
            <a:extLst>
              <a:ext uri="{FF2B5EF4-FFF2-40B4-BE49-F238E27FC236}">
                <a16:creationId xmlns:a16="http://schemas.microsoft.com/office/drawing/2014/main" id="{FD8015B8-E911-FACB-FB20-CE8A10EF1213}"/>
              </a:ext>
            </a:extLst>
          </p:cNvPr>
          <p:cNvPicPr>
            <a:picLocks noGrp="1" noChangeAspect="1"/>
          </p:cNvPicPr>
          <p:nvPr>
            <p:ph sz="half" idx="2"/>
          </p:nvPr>
        </p:nvPicPr>
        <p:blipFill>
          <a:blip r:embed="rId5" cstate="print"/>
          <a:srcRect/>
          <a:stretch>
            <a:fillRect/>
          </a:stretch>
        </p:blipFill>
        <p:spPr bwMode="auto">
          <a:xfrm>
            <a:off x="4605654" y="1765827"/>
            <a:ext cx="4038600" cy="2895600"/>
          </a:xfrm>
          <a:prstGeom prst="rect">
            <a:avLst/>
          </a:prstGeom>
          <a:noFill/>
          <a:ln w="9525">
            <a:noFill/>
            <a:miter lim="800000"/>
            <a:headEnd/>
            <a:tailEnd/>
          </a:ln>
        </p:spPr>
      </p:pic>
    </p:spTree>
    <p:extLst>
      <p:ext uri="{BB962C8B-B14F-4D97-AF65-F5344CB8AC3E}">
        <p14:creationId xmlns:p14="http://schemas.microsoft.com/office/powerpoint/2010/main" val="472809178"/>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6BD63-EC29-4116-952F-3173EEA35E8D}"/>
              </a:ext>
            </a:extLst>
          </p:cNvPr>
          <p:cNvSpPr>
            <a:spLocks noGrp="1"/>
          </p:cNvSpPr>
          <p:nvPr>
            <p:ph type="title"/>
          </p:nvPr>
        </p:nvSpPr>
        <p:spPr/>
        <p:txBody>
          <a:bodyPr/>
          <a:lstStyle/>
          <a:p>
            <a:r>
              <a:rPr lang="en-CA" b="1" dirty="0">
                <a:solidFill>
                  <a:srgbClr val="FF0000"/>
                </a:solidFill>
              </a:rPr>
              <a:t>Age at First Spawn (Maturity)</a:t>
            </a:r>
          </a:p>
        </p:txBody>
      </p:sp>
      <p:sp>
        <p:nvSpPr>
          <p:cNvPr id="3" name="Text Placeholder 2">
            <a:extLst>
              <a:ext uri="{FF2B5EF4-FFF2-40B4-BE49-F238E27FC236}">
                <a16:creationId xmlns:a16="http://schemas.microsoft.com/office/drawing/2014/main" id="{8BD133CF-6E6E-4E07-BD3E-24B00152FAC9}"/>
              </a:ext>
            </a:extLst>
          </p:cNvPr>
          <p:cNvSpPr>
            <a:spLocks noGrp="1"/>
          </p:cNvSpPr>
          <p:nvPr>
            <p:ph sz="half" idx="2"/>
          </p:nvPr>
        </p:nvSpPr>
        <p:spPr>
          <a:xfrm>
            <a:off x="66309" y="4443799"/>
            <a:ext cx="5400600" cy="2124143"/>
          </a:xfrm>
        </p:spPr>
        <p:txBody>
          <a:bodyPr>
            <a:normAutofit/>
          </a:bodyPr>
          <a:lstStyle/>
          <a:p>
            <a:r>
              <a:rPr lang="en-CA" sz="1800" b="1" dirty="0"/>
              <a:t>At maturity males have spent one to three years in Lake Superior and range in size from 30 to 60 cm. Females are generally a year older and  have spent two to four years in the lake environment and range from 48 to 65 cm.</a:t>
            </a:r>
          </a:p>
          <a:p>
            <a:r>
              <a:rPr lang="en-CA" sz="1800" b="1" dirty="0"/>
              <a:t>Spawning steelhead have a strong homing instinct to the stream in which they were born.</a:t>
            </a:r>
          </a:p>
        </p:txBody>
      </p:sp>
      <p:pic>
        <p:nvPicPr>
          <p:cNvPr id="2050" name="Picture 2" descr="How to Fish for Rainbow Trout in a Lake - My Fishing Tools">
            <a:extLst>
              <a:ext uri="{FF2B5EF4-FFF2-40B4-BE49-F238E27FC236}">
                <a16:creationId xmlns:a16="http://schemas.microsoft.com/office/drawing/2014/main" id="{9FFF40B5-9241-4871-976D-4F7D40A9F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4595018"/>
            <a:ext cx="3312368" cy="21241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02A0CCB-DBAB-DC43-B490-128DC54DD978}"/>
              </a:ext>
            </a:extLst>
          </p:cNvPr>
          <p:cNvPicPr>
            <a:picLocks noChangeAspect="1"/>
          </p:cNvPicPr>
          <p:nvPr/>
        </p:nvPicPr>
        <p:blipFill>
          <a:blip r:embed="rId4" cstate="print"/>
          <a:srcRect/>
          <a:stretch>
            <a:fillRect/>
          </a:stretch>
        </p:blipFill>
        <p:spPr bwMode="auto">
          <a:xfrm>
            <a:off x="251520" y="1273964"/>
            <a:ext cx="4533900" cy="3095625"/>
          </a:xfrm>
          <a:prstGeom prst="rect">
            <a:avLst/>
          </a:prstGeom>
          <a:noFill/>
          <a:ln w="9525">
            <a:noFill/>
            <a:miter lim="800000"/>
            <a:headEnd/>
            <a:tailEnd/>
          </a:ln>
        </p:spPr>
      </p:pic>
      <p:pic>
        <p:nvPicPr>
          <p:cNvPr id="5" name="Picture 4">
            <a:extLst>
              <a:ext uri="{FF2B5EF4-FFF2-40B4-BE49-F238E27FC236}">
                <a16:creationId xmlns:a16="http://schemas.microsoft.com/office/drawing/2014/main" id="{D1CE0D7C-F549-3773-FEC9-3A80A1687542}"/>
              </a:ext>
            </a:extLst>
          </p:cNvPr>
          <p:cNvPicPr>
            <a:picLocks noChangeAspect="1"/>
          </p:cNvPicPr>
          <p:nvPr/>
        </p:nvPicPr>
        <p:blipFill>
          <a:blip r:embed="rId5" cstate="print"/>
          <a:srcRect/>
          <a:stretch>
            <a:fillRect/>
          </a:stretch>
        </p:blipFill>
        <p:spPr bwMode="auto">
          <a:xfrm>
            <a:off x="4035810" y="1369135"/>
            <a:ext cx="5400600" cy="3021414"/>
          </a:xfrm>
          <a:prstGeom prst="rect">
            <a:avLst/>
          </a:prstGeom>
          <a:noFill/>
          <a:ln w="9525">
            <a:noFill/>
            <a:miter lim="800000"/>
            <a:headEnd/>
            <a:tailEnd/>
          </a:ln>
        </p:spPr>
      </p:pic>
    </p:spTree>
    <p:extLst>
      <p:ext uri="{BB962C8B-B14F-4D97-AF65-F5344CB8AC3E}">
        <p14:creationId xmlns:p14="http://schemas.microsoft.com/office/powerpoint/2010/main" val="2844488209"/>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4873-ED30-435A-BAA5-36FE5876DC8A}"/>
              </a:ext>
            </a:extLst>
          </p:cNvPr>
          <p:cNvSpPr>
            <a:spLocks noGrp="1"/>
          </p:cNvSpPr>
          <p:nvPr>
            <p:ph type="title"/>
          </p:nvPr>
        </p:nvSpPr>
        <p:spPr>
          <a:xfrm>
            <a:off x="654968" y="116632"/>
            <a:ext cx="8229600" cy="1143000"/>
          </a:xfrm>
        </p:spPr>
        <p:txBody>
          <a:bodyPr/>
          <a:lstStyle/>
          <a:p>
            <a:r>
              <a:rPr lang="en-CA" b="1" dirty="0">
                <a:solidFill>
                  <a:srgbClr val="FF0000"/>
                </a:solidFill>
              </a:rPr>
              <a:t>Wild Lake Superior Steelhead</a:t>
            </a:r>
          </a:p>
        </p:txBody>
      </p:sp>
      <p:pic>
        <p:nvPicPr>
          <p:cNvPr id="4" name="Picture 3">
            <a:extLst>
              <a:ext uri="{FF2B5EF4-FFF2-40B4-BE49-F238E27FC236}">
                <a16:creationId xmlns:a16="http://schemas.microsoft.com/office/drawing/2014/main" id="{20948F80-C021-D821-D651-D80D8CDC73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1259632"/>
            <a:ext cx="7330008" cy="5121696"/>
          </a:xfrm>
          <a:prstGeom prst="rect">
            <a:avLst/>
          </a:prstGeom>
        </p:spPr>
      </p:pic>
    </p:spTree>
    <p:extLst>
      <p:ext uri="{BB962C8B-B14F-4D97-AF65-F5344CB8AC3E}">
        <p14:creationId xmlns:p14="http://schemas.microsoft.com/office/powerpoint/2010/main" val="95678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56322" y="4496392"/>
            <a:ext cx="4968552" cy="2062103"/>
          </a:xfrm>
          <a:prstGeom prst="rect">
            <a:avLst/>
          </a:prstGeom>
          <a:noFill/>
        </p:spPr>
        <p:txBody>
          <a:bodyPr wrap="square" rtlCol="0">
            <a:spAutoFit/>
          </a:bodyPr>
          <a:lstStyle/>
          <a:p>
            <a:r>
              <a:rPr lang="en-CA" sz="1600" b="1" dirty="0"/>
              <a:t>Steelhead have the ability to repeat spawn in multiple years some in as many as nine consecutive spawning migrations. Natural mortality each spawning year can be high (~30%)</a:t>
            </a:r>
          </a:p>
          <a:p>
            <a:r>
              <a:rPr lang="en-CA" sz="1600" b="1" dirty="0">
                <a:solidFill>
                  <a:srgbClr val="FF0000"/>
                </a:solidFill>
              </a:rPr>
              <a:t>A healthy adult Steelhead population:</a:t>
            </a:r>
          </a:p>
          <a:p>
            <a:r>
              <a:rPr lang="en-CA" sz="1600" b="1" dirty="0"/>
              <a:t>55% repeat spawners = 45% total annual mortality (30% natural mortality, 15% fishing mortality or harvest)</a:t>
            </a:r>
          </a:p>
        </p:txBody>
      </p:sp>
      <p:pic>
        <p:nvPicPr>
          <p:cNvPr id="3" name="Picture 2">
            <a:extLst>
              <a:ext uri="{FF2B5EF4-FFF2-40B4-BE49-F238E27FC236}">
                <a16:creationId xmlns:a16="http://schemas.microsoft.com/office/drawing/2014/main" id="{FB3B178C-8B0D-4635-8EFE-35D0EA69F9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4502448"/>
            <a:ext cx="3600400" cy="2149134"/>
          </a:xfrm>
          <a:prstGeom prst="rect">
            <a:avLst/>
          </a:prstGeom>
        </p:spPr>
      </p:pic>
      <p:pic>
        <p:nvPicPr>
          <p:cNvPr id="5" name="Picture 4">
            <a:extLst>
              <a:ext uri="{FF2B5EF4-FFF2-40B4-BE49-F238E27FC236}">
                <a16:creationId xmlns:a16="http://schemas.microsoft.com/office/drawing/2014/main" id="{4B44F48E-FB42-8691-8C1D-91FE5D4C2C31}"/>
              </a:ext>
            </a:extLst>
          </p:cNvPr>
          <p:cNvPicPr>
            <a:picLocks noChangeAspect="1"/>
          </p:cNvPicPr>
          <p:nvPr/>
        </p:nvPicPr>
        <p:blipFill>
          <a:blip r:embed="rId4" cstate="print"/>
          <a:srcRect/>
          <a:stretch>
            <a:fillRect/>
          </a:stretch>
        </p:blipFill>
        <p:spPr bwMode="auto">
          <a:xfrm>
            <a:off x="273648" y="1159079"/>
            <a:ext cx="4533900" cy="3219450"/>
          </a:xfrm>
          <a:prstGeom prst="rect">
            <a:avLst/>
          </a:prstGeom>
          <a:noFill/>
          <a:ln w="9525">
            <a:noFill/>
            <a:miter lim="800000"/>
            <a:headEnd/>
            <a:tailEnd/>
          </a:ln>
        </p:spPr>
      </p:pic>
      <p:pic>
        <p:nvPicPr>
          <p:cNvPr id="7" name="Picture 6">
            <a:extLst>
              <a:ext uri="{FF2B5EF4-FFF2-40B4-BE49-F238E27FC236}">
                <a16:creationId xmlns:a16="http://schemas.microsoft.com/office/drawing/2014/main" id="{08AFD70C-D27C-0285-92E5-801EBD55626D}"/>
              </a:ext>
            </a:extLst>
          </p:cNvPr>
          <p:cNvPicPr>
            <a:picLocks noChangeAspect="1"/>
          </p:cNvPicPr>
          <p:nvPr/>
        </p:nvPicPr>
        <p:blipFill>
          <a:blip r:embed="rId5" cstate="print"/>
          <a:srcRect/>
          <a:stretch>
            <a:fillRect/>
          </a:stretch>
        </p:blipFill>
        <p:spPr bwMode="auto">
          <a:xfrm>
            <a:off x="4716016" y="1159080"/>
            <a:ext cx="4543425" cy="3219450"/>
          </a:xfrm>
          <a:prstGeom prst="rect">
            <a:avLst/>
          </a:prstGeom>
          <a:noFill/>
          <a:ln w="9525">
            <a:noFill/>
            <a:miter lim="800000"/>
            <a:headEnd/>
            <a:tailEnd/>
          </a:ln>
        </p:spPr>
      </p:pic>
    </p:spTree>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55000" lnSpcReduction="20000"/>
          </a:bodyPr>
          <a:lstStyle/>
          <a:p>
            <a:pPr marL="457200" indent="-457200" eaLnBrk="1" hangingPunct="1">
              <a:lnSpc>
                <a:spcPct val="80000"/>
              </a:lnSpc>
              <a:buFontTx/>
              <a:buNone/>
            </a:pPr>
            <a:r>
              <a:rPr lang="en-CA" sz="2300" b="1" dirty="0"/>
              <a:t>    </a:t>
            </a:r>
            <a:r>
              <a:rPr lang="en-CA" sz="2600" b="1" dirty="0"/>
              <a:t>    </a:t>
            </a:r>
            <a:r>
              <a:rPr lang="en-CA" sz="2600" b="1" dirty="0">
                <a:solidFill>
                  <a:srgbClr val="FF0000"/>
                </a:solidFill>
              </a:rPr>
              <a:t>Figure A</a:t>
            </a:r>
          </a:p>
          <a:p>
            <a:pPr marL="457200" indent="-457200" eaLnBrk="1" hangingPunct="1">
              <a:lnSpc>
                <a:spcPct val="80000"/>
              </a:lnSpc>
              <a:buFontTx/>
              <a:buNone/>
            </a:pPr>
            <a:r>
              <a:rPr lang="en-CA" sz="2600" b="1" dirty="0">
                <a:solidFill>
                  <a:srgbClr val="FF0000"/>
                </a:solidFill>
              </a:rPr>
              <a:t>        </a:t>
            </a:r>
          </a:p>
          <a:p>
            <a:pPr marL="457200" indent="-457200" eaLnBrk="1" hangingPunct="1">
              <a:lnSpc>
                <a:spcPct val="80000"/>
              </a:lnSpc>
              <a:buFontTx/>
              <a:buNone/>
            </a:pPr>
            <a:r>
              <a:rPr lang="en-CA" sz="2600" b="1" dirty="0">
                <a:solidFill>
                  <a:srgbClr val="FF0000"/>
                </a:solidFill>
              </a:rPr>
              <a:t>         Length to Weight</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60 cm. (24”) steelhead may weigh 2.5 kg. or 5.5 Lbs.</a:t>
            </a:r>
          </a:p>
          <a:p>
            <a:pPr marL="457200" indent="-457200" eaLnBrk="1" hangingPunct="1">
              <a:lnSpc>
                <a:spcPct val="80000"/>
              </a:lnSpc>
            </a:pPr>
            <a:r>
              <a:rPr lang="en-CA" sz="2600" b="1" dirty="0"/>
              <a:t>A 75 cm. (30”) steelhead may weigh 3.8 kg or 8.5 Lbs.</a:t>
            </a:r>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buFontTx/>
              <a:buNone/>
            </a:pPr>
            <a:r>
              <a:rPr lang="en-CA" sz="2600" b="1" dirty="0"/>
              <a:t>        </a:t>
            </a:r>
            <a:r>
              <a:rPr lang="en-CA" sz="2600" b="1" dirty="0">
                <a:solidFill>
                  <a:srgbClr val="FF0000"/>
                </a:solidFill>
              </a:rPr>
              <a:t>Figure B</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buFontTx/>
              <a:buNone/>
            </a:pPr>
            <a:r>
              <a:rPr lang="en-CA" sz="2600" b="1" dirty="0">
                <a:solidFill>
                  <a:srgbClr val="FF0000"/>
                </a:solidFill>
              </a:rPr>
              <a:t>         Fork Length to Age</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50 cm. (20”) steelhead can be 3 years old</a:t>
            </a:r>
          </a:p>
          <a:p>
            <a:pPr marL="457200" indent="-457200" eaLnBrk="1" hangingPunct="1">
              <a:lnSpc>
                <a:spcPct val="80000"/>
              </a:lnSpc>
            </a:pPr>
            <a:r>
              <a:rPr lang="en-CA" sz="2600" b="1" dirty="0"/>
              <a:t>A 70 cm. (28”) steelhead can be 7 years old</a:t>
            </a:r>
          </a:p>
          <a:p>
            <a:pPr marL="457200" indent="-457200" eaLnBrk="1" hangingPunct="1">
              <a:lnSpc>
                <a:spcPct val="80000"/>
              </a:lnSpc>
            </a:pPr>
            <a:endParaRPr lang="en-CA" sz="2600" b="1" dirty="0"/>
          </a:p>
          <a:p>
            <a:pPr marL="457200" indent="-457200" eaLnBrk="1" hangingPunct="1">
              <a:lnSpc>
                <a:spcPct val="80000"/>
              </a:lnSpc>
              <a:buNone/>
            </a:pPr>
            <a:r>
              <a:rPr lang="en-CA" sz="2600" b="1" dirty="0">
                <a:solidFill>
                  <a:srgbClr val="002060"/>
                </a:solidFill>
              </a:rPr>
              <a:t>Note:  Length at age will vary depending</a:t>
            </a:r>
          </a:p>
          <a:p>
            <a:pPr marL="457200" indent="-457200" eaLnBrk="1" hangingPunct="1">
              <a:lnSpc>
                <a:spcPct val="80000"/>
              </a:lnSpc>
              <a:buNone/>
            </a:pPr>
            <a:r>
              <a:rPr lang="en-CA" sz="26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636775"/>
          </a:xfrm>
        </p:spPr>
        <p:txBody>
          <a:bodyPr>
            <a:normAutofit fontScale="90000"/>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501277"/>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535633" y="878681"/>
            <a:ext cx="4320480" cy="5693866"/>
          </a:xfrm>
          <a:prstGeom prst="rect">
            <a:avLst/>
          </a:prstGeom>
          <a:noFill/>
        </p:spPr>
        <p:txBody>
          <a:bodyPr wrap="square" rtlCol="0">
            <a:spAutoFit/>
          </a:bodyPr>
          <a:lstStyle/>
          <a:p>
            <a:r>
              <a:rPr lang="en-CA" sz="1400" b="1" dirty="0"/>
              <a:t>The adult estimated steelhead population size in Portage Creek in 1992 was 500….increasing to over 2000 by 2003. In 2020 the population was estimated at less than 200 individuals.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recruitment of juveniles to the adult population  since the study began in 1991. From 2006 to 2023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is related to poor survival of juvenile steelhead from the smolt stage (migration from Portage Creek to Black Bay) to first time spawners. This decline in the steelhead population corresponds with changes in the Black Bay fish community after 2004. In 2023 the adult population size has declined to the lowest since the study began in the early 1990’s</a:t>
            </a:r>
          </a:p>
        </p:txBody>
      </p:sp>
      <p:pic>
        <p:nvPicPr>
          <p:cNvPr id="2" name="Picture 1">
            <a:extLst>
              <a:ext uri="{FF2B5EF4-FFF2-40B4-BE49-F238E27FC236}">
                <a16:creationId xmlns:a16="http://schemas.microsoft.com/office/drawing/2014/main" id="{110542B6-C213-0643-8F1C-01B6DF732825}"/>
              </a:ext>
            </a:extLst>
          </p:cNvPr>
          <p:cNvPicPr>
            <a:picLocks noChangeAspect="1"/>
          </p:cNvPicPr>
          <p:nvPr/>
        </p:nvPicPr>
        <p:blipFill>
          <a:blip r:embed="rId3" cstate="print"/>
          <a:srcRect/>
          <a:stretch>
            <a:fillRect/>
          </a:stretch>
        </p:blipFill>
        <p:spPr bwMode="auto">
          <a:xfrm>
            <a:off x="161002" y="712465"/>
            <a:ext cx="4533900" cy="3076575"/>
          </a:xfrm>
          <a:prstGeom prst="rect">
            <a:avLst/>
          </a:prstGeom>
          <a:noFill/>
          <a:ln w="9525">
            <a:noFill/>
            <a:miter lim="800000"/>
            <a:headEnd/>
            <a:tailEnd/>
          </a:ln>
        </p:spPr>
      </p:pic>
      <p:pic>
        <p:nvPicPr>
          <p:cNvPr id="3" name="Picture 2">
            <a:extLst>
              <a:ext uri="{FF2B5EF4-FFF2-40B4-BE49-F238E27FC236}">
                <a16:creationId xmlns:a16="http://schemas.microsoft.com/office/drawing/2014/main" id="{86FFE2E3-7B16-CE6E-4CAE-C8B9FE65BADF}"/>
              </a:ext>
            </a:extLst>
          </p:cNvPr>
          <p:cNvPicPr>
            <a:picLocks noChangeAspect="1"/>
          </p:cNvPicPr>
          <p:nvPr/>
        </p:nvPicPr>
        <p:blipFill>
          <a:blip r:embed="rId4" cstate="print"/>
          <a:srcRect/>
          <a:stretch>
            <a:fillRect/>
          </a:stretch>
        </p:blipFill>
        <p:spPr bwMode="auto">
          <a:xfrm>
            <a:off x="136722" y="3576296"/>
            <a:ext cx="4657725" cy="30289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7C99FB-A2DC-B090-2C65-F8BEF9077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268760"/>
            <a:ext cx="7272808" cy="5040560"/>
          </a:xfrm>
          <a:prstGeom prst="rect">
            <a:avLst/>
          </a:prstGeom>
        </p:spPr>
      </p:pic>
      <p:sp>
        <p:nvSpPr>
          <p:cNvPr id="9" name="TextBox 8">
            <a:extLst>
              <a:ext uri="{FF2B5EF4-FFF2-40B4-BE49-F238E27FC236}">
                <a16:creationId xmlns:a16="http://schemas.microsoft.com/office/drawing/2014/main" id="{57655DA5-A3BC-676B-A2E9-2659E0305B39}"/>
              </a:ext>
            </a:extLst>
          </p:cNvPr>
          <p:cNvSpPr txBox="1"/>
          <p:nvPr/>
        </p:nvSpPr>
        <p:spPr>
          <a:xfrm>
            <a:off x="323528" y="609680"/>
            <a:ext cx="9684568" cy="400110"/>
          </a:xfrm>
          <a:prstGeom prst="rect">
            <a:avLst/>
          </a:prstGeom>
          <a:noFill/>
        </p:spPr>
        <p:txBody>
          <a:bodyPr wrap="square" rtlCol="0">
            <a:spAutoFit/>
          </a:bodyPr>
          <a:lstStyle/>
          <a:p>
            <a:r>
              <a:rPr lang="en-CA" sz="2000" b="1" dirty="0">
                <a:solidFill>
                  <a:srgbClr val="FF0000"/>
                </a:solidFill>
              </a:rPr>
              <a:t>Steelhead tag returns from Ontario’s Western Lake Superior tributaries</a:t>
            </a:r>
          </a:p>
        </p:txBody>
      </p:sp>
    </p:spTree>
    <p:extLst>
      <p:ext uri="{BB962C8B-B14F-4D97-AF65-F5344CB8AC3E}">
        <p14:creationId xmlns:p14="http://schemas.microsoft.com/office/powerpoint/2010/main" val="1514920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728192"/>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251520" y="1124744"/>
            <a:ext cx="8589640" cy="6480720"/>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Urban Thunder Bay tributaries </a:t>
            </a:r>
            <a:r>
              <a:rPr lang="en-CA" sz="1400" b="1" dirty="0" err="1">
                <a:latin typeface="Arial" pitchFamily="34" charset="0"/>
                <a:cs typeface="Arial" pitchFamily="34" charset="0"/>
              </a:rPr>
              <a:t>ie</a:t>
            </a:r>
            <a:r>
              <a:rPr lang="en-CA" sz="1400" b="1" dirty="0">
                <a:latin typeface="Arial" pitchFamily="34" charset="0"/>
                <a:cs typeface="Arial" pitchFamily="34" charset="0"/>
              </a:rPr>
              <a:t>. </a:t>
            </a:r>
            <a:r>
              <a:rPr lang="en-CA" sz="1400" b="1" dirty="0" err="1">
                <a:latin typeface="Arial" pitchFamily="34" charset="0"/>
                <a:cs typeface="Arial" pitchFamily="34" charset="0"/>
              </a:rPr>
              <a:t>Neebing</a:t>
            </a:r>
            <a:r>
              <a:rPr lang="en-CA" sz="1400" b="1" dirty="0">
                <a:latin typeface="Arial" pitchFamily="34" charset="0"/>
                <a:cs typeface="Arial" pitchFamily="34" charset="0"/>
              </a:rPr>
              <a:t> and McIntyre R. still have significant numbers of large, older repeat spawning adults but relatively low numbers of young maiden spawners </a:t>
            </a:r>
          </a:p>
          <a:p>
            <a:pPr>
              <a:lnSpc>
                <a:spcPct val="80000"/>
              </a:lnSpc>
            </a:pPr>
            <a:r>
              <a:rPr lang="en-CA" sz="1400" b="1" dirty="0">
                <a:latin typeface="Arial" pitchFamily="34" charset="0"/>
                <a:cs typeface="Arial" pitchFamily="34" charset="0"/>
              </a:rPr>
              <a:t>Small Lake Shore tributaries have small adult steelhead populations with high annual mortality</a:t>
            </a:r>
            <a:endParaRPr lang="en-CA" sz="1800" dirty="0"/>
          </a:p>
          <a:p>
            <a:pPr>
              <a:lnSpc>
                <a:spcPct val="80000"/>
              </a:lnSpc>
            </a:pPr>
            <a:r>
              <a:rPr lang="en-CA" sz="1400" b="1" dirty="0">
                <a:latin typeface="Arial" pitchFamily="34" charset="0"/>
                <a:cs typeface="Arial" pitchFamily="34" charset="0"/>
              </a:rPr>
              <a:t>The MacKenzie River has an adult population size of 253 +-155 and a repeat spawning rate of 63% indicating a relatively small, fragile but sustainable steelhead stock. </a:t>
            </a:r>
          </a:p>
          <a:p>
            <a:pPr marL="0" indent="0">
              <a:lnSpc>
                <a:spcPct val="80000"/>
              </a:lnSpc>
              <a:buNone/>
            </a:pPr>
            <a:r>
              <a:rPr lang="en-CA" sz="1800" b="1" dirty="0">
                <a:solidFill>
                  <a:srgbClr val="FF0000"/>
                </a:solidFill>
              </a:rPr>
              <a:t>      Black Bay</a:t>
            </a:r>
          </a:p>
          <a:p>
            <a:pPr eaLnBrk="1" hangingPunct="1">
              <a:lnSpc>
                <a:spcPct val="80000"/>
              </a:lnSpc>
            </a:pPr>
            <a:r>
              <a:rPr lang="en-CA" sz="1400" b="1" dirty="0">
                <a:latin typeface="Arial" pitchFamily="34" charset="0"/>
                <a:cs typeface="Arial" pitchFamily="34" charset="0"/>
              </a:rPr>
              <a:t>Steelhead populations in Black Bay tributaries have declined significantly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39 +- 18 (2023) from over 2000 (2007)… equivalent to &gt; 90% decrease.</a:t>
            </a:r>
          </a:p>
          <a:p>
            <a:pPr>
              <a:lnSpc>
                <a:spcPct val="80000"/>
              </a:lnSpc>
            </a:pPr>
            <a:r>
              <a:rPr lang="en-CA" sz="1400" b="1" dirty="0">
                <a:latin typeface="Arial" pitchFamily="34" charset="0"/>
                <a:cs typeface="Arial" pitchFamily="34" charset="0"/>
              </a:rPr>
              <a:t>Poor survival of juvenile smolts to first time spawning (2007 to 2024) and low angler success in most major tributaries ie. Wolf, Black Sturgeon and Coldwater, have occurred over the past fifteen years.</a:t>
            </a:r>
          </a:p>
          <a:p>
            <a:pPr eaLnBrk="1" hangingPunct="1">
              <a:lnSpc>
                <a:spcPct val="80000"/>
              </a:lnSpc>
            </a:pPr>
            <a:r>
              <a:rPr lang="en-CA" sz="1400" b="1" dirty="0">
                <a:latin typeface="Arial" pitchFamily="34" charset="0"/>
                <a:cs typeface="Arial" pitchFamily="34" charset="0"/>
              </a:rPr>
              <a:t>Changes in the Black Bay fish community likely contributed to the decline in wild steelhead populations observed in Black Bay.</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Two tributaries of Nipigon Bay (Jackpine (63%), Cypress Rivers (65%) had high repeat spawning levels but relatively low recruiting age classes (maiden spawners).</a:t>
            </a:r>
          </a:p>
          <a:p>
            <a:pPr>
              <a:lnSpc>
                <a:spcPct val="80000"/>
              </a:lnSpc>
            </a:pPr>
            <a:r>
              <a:rPr lang="en-CA" sz="1400" b="1" dirty="0">
                <a:latin typeface="Arial" pitchFamily="34" charset="0"/>
                <a:cs typeface="Arial" pitchFamily="34" charset="0"/>
              </a:rPr>
              <a:t>A  quantitative study on the Cypress River from 2022 to 2023 estimated a adult population </a:t>
            </a:r>
          </a:p>
          <a:p>
            <a:pPr marL="0" indent="0">
              <a:lnSpc>
                <a:spcPct val="80000"/>
              </a:lnSpc>
              <a:buNone/>
            </a:pPr>
            <a:r>
              <a:rPr lang="en-CA" sz="1400" b="1" dirty="0">
                <a:latin typeface="Arial" pitchFamily="34" charset="0"/>
                <a:cs typeface="Arial" pitchFamily="34" charset="0"/>
              </a:rPr>
              <a:t>       of 770 +- 399.</a:t>
            </a:r>
          </a:p>
          <a:p>
            <a:pPr>
              <a:lnSpc>
                <a:spcPct val="80000"/>
              </a:lnSpc>
            </a:pPr>
            <a:r>
              <a:rPr lang="en-CA" sz="1400" b="1" dirty="0">
                <a:latin typeface="Arial" pitchFamily="34" charset="0"/>
                <a:cs typeface="Arial" pitchFamily="34" charset="0"/>
              </a:rPr>
              <a:t>The adult populations in the Jackpine and Cypress Rivers appear adequate for maintaining recruitment if environmental conditions are favourable. </a:t>
            </a:r>
          </a:p>
          <a:p>
            <a:pPr>
              <a:lnSpc>
                <a:spcPct val="80000"/>
              </a:lnSpc>
            </a:pPr>
            <a:r>
              <a:rPr lang="en-CA" sz="1400" b="1" dirty="0">
                <a:latin typeface="Arial" pitchFamily="34" charset="0"/>
                <a:cs typeface="Arial" pitchFamily="34" charset="0"/>
              </a:rPr>
              <a:t>The Steel River had rather a wide variety of life history strategies that includes a small group of resident adults.</a:t>
            </a:r>
          </a:p>
          <a:p>
            <a:pPr marL="0" indent="0">
              <a:lnSpc>
                <a:spcPct val="80000"/>
              </a:lnSpc>
              <a:buNone/>
            </a:pPr>
            <a:endParaRPr lang="en-CA" sz="1400" b="1" dirty="0">
              <a:latin typeface="Arial" pitchFamily="34" charset="0"/>
              <a:cs typeface="Arial" pitchFamily="34" charset="0"/>
            </a:endParaRPr>
          </a:p>
          <a:p>
            <a:pPr marL="0" indent="0">
              <a:lnSpc>
                <a:spcPct val="80000"/>
              </a:lnSpc>
              <a:buNone/>
            </a:pPr>
            <a:endParaRPr lang="en-CA" sz="1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71400"/>
            <a:ext cx="8229600" cy="936104"/>
          </a:xfrm>
        </p:spPr>
        <p:txBody>
          <a:bodyPr>
            <a:normAutofit/>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827584" y="690759"/>
            <a:ext cx="8496944" cy="6192688"/>
          </a:xfrm>
        </p:spPr>
        <p:txBody>
          <a:bodyPr>
            <a:noAutofit/>
          </a:bodyPr>
          <a:lstStyle/>
          <a:p>
            <a:pPr eaLnBrk="1" hangingPunct="1">
              <a:lnSpc>
                <a:spcPct val="80000"/>
              </a:lnSpc>
              <a:buFontTx/>
              <a:buNone/>
              <a:defRPr/>
            </a:pPr>
            <a:r>
              <a:rPr lang="en-CA" sz="1600" b="1" dirty="0"/>
              <a:t>       We would like to thank the following persons and groups for their contribution to the co-op angler program.</a:t>
            </a:r>
          </a:p>
          <a:p>
            <a:pPr eaLnBrk="1" hangingPunct="1">
              <a:lnSpc>
                <a:spcPct val="80000"/>
              </a:lnSpc>
              <a:buFontTx/>
              <a:buNone/>
              <a:defRPr/>
            </a:pPr>
            <a:r>
              <a:rPr lang="en-CA" sz="1600" b="1" dirty="0">
                <a:solidFill>
                  <a:srgbClr val="FF0000"/>
                </a:solidFill>
              </a:rPr>
              <a:t>Kaministiquia River Population Study</a:t>
            </a:r>
          </a:p>
          <a:p>
            <a:pPr eaLnBrk="1" hangingPunct="1">
              <a:lnSpc>
                <a:spcPct val="80000"/>
              </a:lnSpc>
              <a:buFontTx/>
              <a:buNone/>
              <a:defRPr/>
            </a:pPr>
            <a:r>
              <a:rPr lang="en-CA" sz="1600" b="1" dirty="0"/>
              <a:t>Landan </a:t>
            </a:r>
            <a:r>
              <a:rPr lang="en-CA" sz="1600" b="1" dirty="0" err="1"/>
              <a:t>Brochu</a:t>
            </a:r>
            <a:r>
              <a:rPr lang="en-CA" sz="1600" b="1" dirty="0"/>
              <a:t>, Kyle Stratton</a:t>
            </a:r>
          </a:p>
          <a:p>
            <a:pPr eaLnBrk="1" hangingPunct="1">
              <a:lnSpc>
                <a:spcPct val="80000"/>
              </a:lnSpc>
              <a:buFontTx/>
              <a:buNone/>
              <a:defRPr/>
            </a:pPr>
            <a:r>
              <a:rPr lang="en-CA" sz="1600" b="1" dirty="0" err="1">
                <a:solidFill>
                  <a:srgbClr val="FF0000"/>
                </a:solidFill>
              </a:rPr>
              <a:t>Neebing</a:t>
            </a:r>
            <a:r>
              <a:rPr lang="en-CA" sz="1600" b="1" dirty="0">
                <a:solidFill>
                  <a:srgbClr val="FF0000"/>
                </a:solidFill>
              </a:rPr>
              <a:t> River Population Study</a:t>
            </a:r>
          </a:p>
          <a:p>
            <a:pPr eaLnBrk="1" hangingPunct="1">
              <a:lnSpc>
                <a:spcPct val="80000"/>
              </a:lnSpc>
              <a:buFontTx/>
              <a:buNone/>
              <a:defRPr/>
            </a:pPr>
            <a:r>
              <a:rPr lang="en-CA" sz="1600" b="1" dirty="0"/>
              <a:t>OMNR</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a:t>
            </a:r>
          </a:p>
          <a:p>
            <a:pPr eaLnBrk="1" hangingPunct="1">
              <a:lnSpc>
                <a:spcPct val="80000"/>
              </a:lnSpc>
              <a:buFontTx/>
              <a:buNone/>
              <a:defRPr/>
            </a:pPr>
            <a:r>
              <a:rPr lang="en-CA" sz="1600" b="1" dirty="0">
                <a:solidFill>
                  <a:srgbClr val="FF0000"/>
                </a:solidFill>
              </a:rPr>
              <a:t>McVicar Creek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Blind, Wild Goose and Birch Beach Creeks:</a:t>
            </a:r>
          </a:p>
          <a:p>
            <a:pPr eaLnBrk="1" hangingPunct="1">
              <a:lnSpc>
                <a:spcPct val="80000"/>
              </a:lnSpc>
              <a:buFontTx/>
              <a:buNone/>
              <a:defRPr/>
            </a:pPr>
            <a:r>
              <a:rPr lang="en-CA" sz="1600" b="1" dirty="0"/>
              <a:t>Derek </a:t>
            </a:r>
            <a:r>
              <a:rPr lang="en-CA" sz="1600" b="1" dirty="0" err="1"/>
              <a:t>Klement</a:t>
            </a:r>
            <a:endParaRPr lang="en-CA" sz="1600" b="1" dirty="0"/>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Jackpine, Cypress and Nipigon Bay tributaries data collection:</a:t>
            </a:r>
          </a:p>
          <a:p>
            <a:pPr eaLnBrk="1" hangingPunct="1">
              <a:lnSpc>
                <a:spcPct val="80000"/>
              </a:lnSpc>
              <a:buFontTx/>
              <a:buNone/>
              <a:defRPr/>
            </a:pPr>
            <a:r>
              <a:rPr lang="en-CA" sz="1600" b="1" dirty="0"/>
              <a:t>Wes B., Keith A., Kyle S., Mike S., Dave S., Scott Thorp, Maria Manion and OMNRF</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Corporate Sponsors:</a:t>
            </a:r>
          </a:p>
          <a:p>
            <a:pPr eaLnBrk="1" hangingPunct="1">
              <a:lnSpc>
                <a:spcPct val="80000"/>
              </a:lnSpc>
              <a:buFontTx/>
              <a:buNone/>
              <a:defRPr/>
            </a:pPr>
            <a:r>
              <a:rPr lang="en-CA" sz="1600" b="1" dirty="0"/>
              <a:t>Ray Collesso, Hook Line and Sinker, Guelph, Ontario</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Budget control and web site: </a:t>
            </a:r>
          </a:p>
          <a:p>
            <a:pPr eaLnBrk="1" hangingPunct="1">
              <a:lnSpc>
                <a:spcPct val="80000"/>
              </a:lnSpc>
              <a:buFontTx/>
              <a:buNone/>
              <a:defRPr/>
            </a:pPr>
            <a:r>
              <a:rPr lang="en-CA" sz="1600" b="1" dirty="0"/>
              <a:t>Frank Edgson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C6B356-1CD4-59E0-20E5-D88D83FBCD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404664"/>
            <a:ext cx="5141984" cy="6048672"/>
          </a:xfrm>
          <a:prstGeom prst="rect">
            <a:avLst/>
          </a:prstGeom>
        </p:spPr>
      </p:pic>
      <p:sp>
        <p:nvSpPr>
          <p:cNvPr id="6" name="TextBox 5">
            <a:extLst>
              <a:ext uri="{FF2B5EF4-FFF2-40B4-BE49-F238E27FC236}">
                <a16:creationId xmlns:a16="http://schemas.microsoft.com/office/drawing/2014/main" id="{A3E19F0E-EA7D-087A-0FA6-F8999B73B49E}"/>
              </a:ext>
            </a:extLst>
          </p:cNvPr>
          <p:cNvSpPr txBox="1"/>
          <p:nvPr/>
        </p:nvSpPr>
        <p:spPr>
          <a:xfrm>
            <a:off x="251520" y="1196752"/>
            <a:ext cx="3456384" cy="2246769"/>
          </a:xfrm>
          <a:prstGeom prst="rect">
            <a:avLst/>
          </a:prstGeom>
          <a:noFill/>
        </p:spPr>
        <p:txBody>
          <a:bodyPr wrap="square" rtlCol="0">
            <a:spAutoFit/>
          </a:bodyPr>
          <a:lstStyle/>
          <a:p>
            <a:r>
              <a:rPr lang="en-US" sz="2800" b="1" dirty="0">
                <a:solidFill>
                  <a:schemeClr val="tx2">
                    <a:lumMod val="75000"/>
                  </a:schemeClr>
                </a:solidFill>
              </a:rPr>
              <a:t>The Protection of Our Wild Lake Superior Steelhead Populations is in Your Hands</a:t>
            </a:r>
            <a:endParaRPr lang="en-CA" sz="2800" b="1" dirty="0">
              <a:solidFill>
                <a:schemeClr val="tx2">
                  <a:lumMod val="75000"/>
                </a:schemeClr>
              </a:solidFill>
            </a:endParaRPr>
          </a:p>
        </p:txBody>
      </p:sp>
      <p:sp>
        <p:nvSpPr>
          <p:cNvPr id="2" name="TextBox 1">
            <a:extLst>
              <a:ext uri="{FF2B5EF4-FFF2-40B4-BE49-F238E27FC236}">
                <a16:creationId xmlns:a16="http://schemas.microsoft.com/office/drawing/2014/main" id="{933E2A4D-36E1-8D95-141B-FE38B5BAFC45}"/>
              </a:ext>
            </a:extLst>
          </p:cNvPr>
          <p:cNvSpPr txBox="1"/>
          <p:nvPr/>
        </p:nvSpPr>
        <p:spPr>
          <a:xfrm>
            <a:off x="5292080" y="6453336"/>
            <a:ext cx="2880320" cy="276999"/>
          </a:xfrm>
          <a:prstGeom prst="rect">
            <a:avLst/>
          </a:prstGeom>
          <a:noFill/>
        </p:spPr>
        <p:txBody>
          <a:bodyPr wrap="square" rtlCol="0">
            <a:spAutoFit/>
          </a:bodyPr>
          <a:lstStyle/>
          <a:p>
            <a:r>
              <a:rPr lang="en-US" sz="1200" b="1" dirty="0"/>
              <a:t>Photo: Scott Thorp</a:t>
            </a:r>
            <a:endParaRPr lang="en-CA" sz="1200" b="1" dirty="0"/>
          </a:p>
        </p:txBody>
      </p:sp>
    </p:spTree>
    <p:extLst>
      <p:ext uri="{BB962C8B-B14F-4D97-AF65-F5344CB8AC3E}">
        <p14:creationId xmlns:p14="http://schemas.microsoft.com/office/powerpoint/2010/main" val="759937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Annually documenting the status of wild steelhead populations</a:t>
            </a:r>
          </a:p>
          <a:p>
            <a:r>
              <a:rPr lang="en-CA" sz="2000" b="1" dirty="0"/>
              <a:t>  in tributaries of western Lake Superior using adult population</a:t>
            </a:r>
          </a:p>
          <a:p>
            <a:r>
              <a:rPr lang="en-CA" sz="2000" b="1" dirty="0"/>
              <a:t>  estimates and life history characteristics </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19840" y="-243408"/>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2024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77500" lnSpcReduction="20000"/>
          </a:bodyPr>
          <a:lstStyle/>
          <a:p>
            <a:pPr eaLnBrk="1" hangingPunct="1">
              <a:lnSpc>
                <a:spcPct val="90000"/>
              </a:lnSpc>
            </a:pPr>
            <a:r>
              <a:rPr lang="en-CA" sz="2400" b="1" dirty="0"/>
              <a:t>Eight steelhead assessment projects were conducted during the spring of 2024.</a:t>
            </a:r>
          </a:p>
          <a:p>
            <a:pPr eaLnBrk="1" hangingPunct="1">
              <a:lnSpc>
                <a:spcPct val="90000"/>
              </a:lnSpc>
            </a:pPr>
            <a:endParaRPr lang="en-CA" sz="2400" b="1" dirty="0"/>
          </a:p>
          <a:p>
            <a:pPr eaLnBrk="1" hangingPunct="1">
              <a:lnSpc>
                <a:spcPct val="90000"/>
              </a:lnSpc>
            </a:pPr>
            <a:r>
              <a:rPr lang="en-CA" sz="2400" b="1" dirty="0"/>
              <a:t>They were:</a:t>
            </a:r>
          </a:p>
          <a:p>
            <a:pPr eaLnBrk="1" hangingPunct="1">
              <a:lnSpc>
                <a:spcPct val="90000"/>
              </a:lnSpc>
              <a:buNone/>
            </a:pPr>
            <a:r>
              <a:rPr lang="en-CA" sz="2400" b="1" dirty="0"/>
              <a:t>    </a:t>
            </a:r>
          </a:p>
          <a:p>
            <a:pPr eaLnBrk="1" hangingPunct="1">
              <a:lnSpc>
                <a:spcPct val="90000"/>
              </a:lnSpc>
              <a:buFontTx/>
              <a:buNone/>
            </a:pPr>
            <a:r>
              <a:rPr lang="en-CA" sz="2400" b="1" dirty="0"/>
              <a:t>      A) </a:t>
            </a:r>
            <a:r>
              <a:rPr lang="en-CA" sz="2400" b="1" dirty="0" err="1"/>
              <a:t>Neebing</a:t>
            </a:r>
            <a:r>
              <a:rPr lang="en-CA" sz="2400" b="1" dirty="0"/>
              <a:t> River Steelhead Population Assessment</a:t>
            </a:r>
          </a:p>
          <a:p>
            <a:pPr eaLnBrk="1" hangingPunct="1">
              <a:lnSpc>
                <a:spcPct val="90000"/>
              </a:lnSpc>
              <a:buFontTx/>
              <a:buNone/>
            </a:pPr>
            <a:r>
              <a:rPr lang="en-CA" sz="2400" b="1" dirty="0"/>
              <a:t>      B) McIntyre River Steelhead Population Assessment</a:t>
            </a:r>
          </a:p>
          <a:p>
            <a:pPr eaLnBrk="1" hangingPunct="1">
              <a:lnSpc>
                <a:spcPct val="90000"/>
              </a:lnSpc>
              <a:buFontTx/>
              <a:buNone/>
            </a:pPr>
            <a:r>
              <a:rPr lang="en-CA" sz="2400" b="1" dirty="0"/>
              <a:t>      C) McVicar Creek Steelhead Population Assessment</a:t>
            </a:r>
          </a:p>
          <a:p>
            <a:pPr eaLnBrk="1" hangingPunct="1">
              <a:lnSpc>
                <a:spcPct val="90000"/>
              </a:lnSpc>
              <a:buFontTx/>
              <a:buNone/>
            </a:pPr>
            <a:r>
              <a:rPr lang="en-CA" sz="2400" b="1" dirty="0"/>
              <a:t>      D) Birch Beach Steelhead Population Assessment</a:t>
            </a:r>
          </a:p>
          <a:p>
            <a:pPr eaLnBrk="1" hangingPunct="1">
              <a:lnSpc>
                <a:spcPct val="90000"/>
              </a:lnSpc>
              <a:buFontTx/>
              <a:buNone/>
            </a:pPr>
            <a:r>
              <a:rPr lang="en-CA" sz="2400" b="1" dirty="0"/>
              <a:t>      E) MacKenzie River Steelhead Population Assessment</a:t>
            </a:r>
          </a:p>
          <a:p>
            <a:pPr eaLnBrk="1" hangingPunct="1">
              <a:lnSpc>
                <a:spcPct val="90000"/>
              </a:lnSpc>
              <a:buFontTx/>
              <a:buNone/>
            </a:pPr>
            <a:r>
              <a:rPr lang="en-CA" sz="2400" b="1" dirty="0"/>
              <a:t>      F) Portage Creek Steelhead Population Assessment</a:t>
            </a:r>
          </a:p>
          <a:p>
            <a:pPr eaLnBrk="1" hangingPunct="1">
              <a:lnSpc>
                <a:spcPct val="90000"/>
              </a:lnSpc>
              <a:buFontTx/>
              <a:buNone/>
            </a:pPr>
            <a:r>
              <a:rPr lang="en-CA" sz="2400" b="1" dirty="0"/>
              <a:t>      G) Cypress River Steelhead Population Assessment</a:t>
            </a:r>
          </a:p>
          <a:p>
            <a:pPr eaLnBrk="1" hangingPunct="1">
              <a:lnSpc>
                <a:spcPct val="90000"/>
              </a:lnSpc>
              <a:buFontTx/>
              <a:buNone/>
            </a:pPr>
            <a:r>
              <a:rPr lang="en-CA" sz="2400" b="1" dirty="0"/>
              <a:t>      H)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11560" y="-171400"/>
            <a:ext cx="8229600" cy="1008112"/>
          </a:xfrm>
        </p:spPr>
        <p:txBody>
          <a:bodyPr>
            <a:normAutofit/>
          </a:bodyPr>
          <a:lstStyle/>
          <a:p>
            <a:pPr eaLnBrk="1" hangingPunct="1"/>
            <a:r>
              <a:rPr lang="en-CA" sz="4000" b="1" dirty="0">
                <a:solidFill>
                  <a:srgbClr val="FF0000"/>
                </a:solidFill>
              </a:rPr>
              <a:t>Steelhead Assessment 2024</a:t>
            </a:r>
          </a:p>
        </p:txBody>
      </p:sp>
      <p:sp>
        <p:nvSpPr>
          <p:cNvPr id="4099" name="Rectangle 5"/>
          <p:cNvSpPr>
            <a:spLocks noGrp="1" noChangeArrowheads="1"/>
          </p:cNvSpPr>
          <p:nvPr>
            <p:ph idx="1"/>
          </p:nvPr>
        </p:nvSpPr>
        <p:spPr>
          <a:xfrm>
            <a:off x="755576" y="692696"/>
            <a:ext cx="8229600" cy="6120680"/>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McIntyre and </a:t>
            </a:r>
            <a:r>
              <a:rPr lang="en-CA" sz="1200" b="1" dirty="0" err="1">
                <a:solidFill>
                  <a:srgbClr val="FF0000"/>
                </a:solidFill>
              </a:rPr>
              <a:t>Neebing</a:t>
            </a:r>
            <a:r>
              <a:rPr lang="en-CA" sz="1200" b="1" dirty="0">
                <a:solidFill>
                  <a:srgbClr val="FF0000"/>
                </a:solidFill>
              </a:rPr>
              <a:t> Rivers Steelhead Population Assessment  </a:t>
            </a:r>
          </a:p>
          <a:p>
            <a:pPr>
              <a:lnSpc>
                <a:spcPct val="80000"/>
              </a:lnSpc>
              <a:buFontTx/>
              <a:buNone/>
            </a:pPr>
            <a:r>
              <a:rPr lang="en-CA" sz="1200" b="1" dirty="0"/>
              <a:t>                Biologically sampled and marked adult steelhead captured while angling during the  </a:t>
            </a:r>
          </a:p>
          <a:p>
            <a:pPr>
              <a:lnSpc>
                <a:spcPct val="80000"/>
              </a:lnSpc>
              <a:buFontTx/>
              <a:buNone/>
            </a:pPr>
            <a:r>
              <a:rPr lang="en-CA" sz="1200" b="1" dirty="0"/>
              <a:t>                spring spawning migration (May and June). </a:t>
            </a:r>
          </a:p>
          <a:p>
            <a:pPr>
              <a:lnSpc>
                <a:spcPct val="80000"/>
              </a:lnSpc>
              <a:buFontTx/>
              <a:buNone/>
            </a:pPr>
            <a:endParaRPr lang="en-CA" sz="1200" b="1" dirty="0"/>
          </a:p>
          <a:p>
            <a:pPr>
              <a:lnSpc>
                <a:spcPct val="80000"/>
              </a:lnSpc>
              <a:buFontTx/>
              <a:buNone/>
            </a:pPr>
            <a:r>
              <a:rPr lang="en-CA" sz="1200" b="1" dirty="0">
                <a:solidFill>
                  <a:srgbClr val="FF0000"/>
                </a:solidFill>
              </a:rPr>
              <a:t>       B)    McVicar Creek  </a:t>
            </a:r>
            <a:endParaRPr lang="en-CA" sz="1200" b="1" dirty="0"/>
          </a:p>
          <a:p>
            <a:pPr>
              <a:lnSpc>
                <a:spcPct val="80000"/>
              </a:lnSpc>
              <a:buFontTx/>
              <a:buNone/>
            </a:pPr>
            <a:r>
              <a:rPr lang="en-CA" sz="1200" b="1" dirty="0"/>
              <a:t>               Biologically sampled, and marked adult steelhead </a:t>
            </a:r>
          </a:p>
          <a:p>
            <a:pPr>
              <a:lnSpc>
                <a:spcPct val="80000"/>
              </a:lnSpc>
              <a:buFontTx/>
              <a:buNone/>
            </a:pPr>
            <a:r>
              <a:rPr lang="en-CA" sz="1200" b="1" dirty="0"/>
              <a:t>               during the spawning migration (April to June).</a:t>
            </a:r>
          </a:p>
          <a:p>
            <a:pPr>
              <a:lnSpc>
                <a:spcPct val="80000"/>
              </a:lnSpc>
              <a:buFontTx/>
              <a:buNone/>
            </a:pPr>
            <a:endParaRPr lang="en-CA" sz="1200" b="1" dirty="0"/>
          </a:p>
          <a:p>
            <a:pPr>
              <a:lnSpc>
                <a:spcPct val="80000"/>
              </a:lnSpc>
              <a:buFontTx/>
              <a:buNone/>
            </a:pPr>
            <a:r>
              <a:rPr lang="en-CA" sz="1200" b="1" dirty="0">
                <a:solidFill>
                  <a:srgbClr val="FF0000"/>
                </a:solidFill>
              </a:rPr>
              <a:t>       C)    Lake Shore Drive streams</a:t>
            </a:r>
          </a:p>
          <a:p>
            <a:pPr>
              <a:lnSpc>
                <a:spcPct val="80000"/>
              </a:lnSpc>
              <a:buFontTx/>
              <a:buNone/>
            </a:pPr>
            <a:r>
              <a:rPr lang="en-CA" sz="1200" b="1" dirty="0">
                <a:solidFill>
                  <a:srgbClr val="FF0000"/>
                </a:solidFill>
              </a:rPr>
              <a:t>               </a:t>
            </a:r>
            <a:r>
              <a:rPr lang="en-CA" sz="1200" b="1" dirty="0"/>
              <a:t>Wild Goose, Blend and Birch Beach Creeks were angled and sampled by Derek </a:t>
            </a:r>
            <a:r>
              <a:rPr lang="en-CA" sz="1200" b="1" dirty="0" err="1"/>
              <a:t>Klement</a:t>
            </a:r>
            <a:r>
              <a:rPr lang="en-CA" sz="1200" b="1" dirty="0"/>
              <a:t> </a:t>
            </a:r>
          </a:p>
          <a:p>
            <a:pPr>
              <a:lnSpc>
                <a:spcPct val="80000"/>
              </a:lnSpc>
              <a:buFontTx/>
              <a:buNone/>
            </a:pPr>
            <a:endParaRPr lang="en-CA" sz="1200" b="1" dirty="0">
              <a:solidFill>
                <a:srgbClr val="FF0000"/>
              </a:solidFill>
            </a:endParaRPr>
          </a:p>
          <a:p>
            <a:pPr>
              <a:lnSpc>
                <a:spcPct val="80000"/>
              </a:lnSpc>
              <a:buNone/>
            </a:pPr>
            <a:r>
              <a:rPr lang="en-CA" sz="1200" b="1" dirty="0">
                <a:solidFill>
                  <a:srgbClr val="FF0000"/>
                </a:solidFill>
              </a:rPr>
              <a:t>       D)   Mackenzie River</a:t>
            </a:r>
            <a:endParaRPr lang="en-CA" sz="1200" b="1" dirty="0"/>
          </a:p>
          <a:p>
            <a:pPr>
              <a:lnSpc>
                <a:spcPct val="80000"/>
              </a:lnSpc>
              <a:buFontTx/>
              <a:buNone/>
            </a:pPr>
            <a:r>
              <a:rPr lang="en-CA" sz="1200" b="1" dirty="0"/>
              <a:t>               Biologist biologically sampled, marked and tagged adult steelhead during the spawning</a:t>
            </a:r>
          </a:p>
          <a:p>
            <a:pPr>
              <a:lnSpc>
                <a:spcPct val="80000"/>
              </a:lnSpc>
              <a:buFontTx/>
              <a:buNone/>
            </a:pPr>
            <a:r>
              <a:rPr lang="en-CA" sz="1200" b="1" dirty="0"/>
              <a:t>                migration (April to June).</a:t>
            </a:r>
          </a:p>
          <a:p>
            <a:pPr>
              <a:lnSpc>
                <a:spcPct val="80000"/>
              </a:lnSpc>
              <a:buFontTx/>
              <a:buNone/>
            </a:pPr>
            <a:endParaRPr lang="en-CA" sz="1200" b="1" dirty="0"/>
          </a:p>
          <a:p>
            <a:pPr>
              <a:lnSpc>
                <a:spcPct val="80000"/>
              </a:lnSpc>
              <a:buFontTx/>
              <a:buNone/>
            </a:pPr>
            <a:r>
              <a:rPr lang="en-CA" sz="1200" b="1" dirty="0"/>
              <a:t>        </a:t>
            </a:r>
            <a:r>
              <a:rPr lang="en-CA" sz="1200" b="1" dirty="0">
                <a:solidFill>
                  <a:srgbClr val="FF0000"/>
                </a:solidFill>
              </a:rPr>
              <a:t>E)   Portage Creek</a:t>
            </a:r>
          </a:p>
          <a:p>
            <a:pPr>
              <a:lnSpc>
                <a:spcPct val="80000"/>
              </a:lnSpc>
              <a:buFontTx/>
              <a:buNone/>
            </a:pPr>
            <a:r>
              <a:rPr lang="en-CA" sz="1200" b="1" dirty="0"/>
              <a:t>               Biologically sample, marked and tagged</a:t>
            </a:r>
          </a:p>
          <a:p>
            <a:pPr>
              <a:lnSpc>
                <a:spcPct val="80000"/>
              </a:lnSpc>
              <a:buFontTx/>
              <a:buNone/>
            </a:pPr>
            <a:r>
              <a:rPr lang="en-CA" sz="1200" b="1" dirty="0"/>
              <a:t>        </a:t>
            </a:r>
            <a:r>
              <a:rPr lang="en-CA" sz="1200" b="1" dirty="0">
                <a:solidFill>
                  <a:srgbClr val="FF0000"/>
                </a:solidFill>
              </a:rPr>
              <a:t>F)   Cypress River</a:t>
            </a:r>
          </a:p>
          <a:p>
            <a:pPr>
              <a:lnSpc>
                <a:spcPct val="80000"/>
              </a:lnSpc>
              <a:buFontTx/>
              <a:buNone/>
            </a:pPr>
            <a:r>
              <a:rPr lang="en-CA" sz="1200" b="1" dirty="0"/>
              <a:t>                OMNR (Upper Great Lakes Management Unit), Kyle Stratton and Wes Bender continued a population study by</a:t>
            </a:r>
          </a:p>
          <a:p>
            <a:pPr>
              <a:lnSpc>
                <a:spcPct val="80000"/>
              </a:lnSpc>
              <a:buFontTx/>
              <a:buNone/>
            </a:pPr>
            <a:r>
              <a:rPr lang="en-CA" sz="1200" b="1" dirty="0"/>
              <a:t>                sampling, marking and tagging</a:t>
            </a:r>
          </a:p>
          <a:p>
            <a:pPr>
              <a:lnSpc>
                <a:spcPct val="80000"/>
              </a:lnSpc>
              <a:buFontTx/>
              <a:buNone/>
            </a:pPr>
            <a:r>
              <a:rPr lang="en-CA" sz="1200" b="1" dirty="0"/>
              <a:t> </a:t>
            </a:r>
          </a:p>
          <a:p>
            <a:pPr>
              <a:lnSpc>
                <a:spcPct val="80000"/>
              </a:lnSpc>
              <a:buFontTx/>
              <a:buNone/>
            </a:pPr>
            <a:r>
              <a:rPr lang="en-CA" sz="1200" b="1" dirty="0">
                <a:solidFill>
                  <a:srgbClr val="FF0000"/>
                </a:solidFill>
              </a:rPr>
              <a:t>        G)     Co-op 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collectors permits were issued </a:t>
            </a:r>
          </a:p>
          <a:p>
            <a:pPr>
              <a:lnSpc>
                <a:spcPct val="80000"/>
              </a:lnSpc>
              <a:buFontTx/>
              <a:buNone/>
            </a:pPr>
            <a:r>
              <a:rPr lang="en-CA" sz="1200" b="1" dirty="0"/>
              <a:t>               by OMNRF.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Sampled Tributaries</a:t>
            </a:r>
          </a:p>
        </p:txBody>
      </p:sp>
      <p:sp>
        <p:nvSpPr>
          <p:cNvPr id="2" name="AutoShape 2">
            <a:extLst>
              <a:ext uri="{FF2B5EF4-FFF2-40B4-BE49-F238E27FC236}">
                <a16:creationId xmlns:a16="http://schemas.microsoft.com/office/drawing/2014/main" id="{EF087E93-04A1-980D-5BBD-C2A16D690A0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pic>
        <p:nvPicPr>
          <p:cNvPr id="3" name="Picture 2">
            <a:extLst>
              <a:ext uri="{FF2B5EF4-FFF2-40B4-BE49-F238E27FC236}">
                <a16:creationId xmlns:a16="http://schemas.microsoft.com/office/drawing/2014/main" id="{64574711-37CD-4BAE-97C9-2AAEDDAA6DC5}"/>
              </a:ext>
            </a:extLst>
          </p:cNvPr>
          <p:cNvPicPr>
            <a:picLocks noChangeAspect="1"/>
          </p:cNvPicPr>
          <p:nvPr/>
        </p:nvPicPr>
        <p:blipFill>
          <a:blip r:embed="rId2"/>
          <a:stretch>
            <a:fillRect/>
          </a:stretch>
        </p:blipFill>
        <p:spPr>
          <a:xfrm>
            <a:off x="399541" y="764704"/>
            <a:ext cx="8348923" cy="5904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5" name="Picture 4">
            <a:extLst>
              <a:ext uri="{FF2B5EF4-FFF2-40B4-BE49-F238E27FC236}">
                <a16:creationId xmlns:a16="http://schemas.microsoft.com/office/drawing/2014/main" id="{36DEF00E-58D7-42C6-A1EB-BECE526EB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92" y="1199016"/>
            <a:ext cx="8002356" cy="525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09456711"/>
              </p:ext>
            </p:extLst>
          </p:nvPr>
        </p:nvGraphicFramePr>
        <p:xfrm>
          <a:off x="971600" y="1"/>
          <a:ext cx="7416824" cy="6247218"/>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Co-op Angler, Sample Size / Stream 2024</a:t>
                      </a:r>
                      <a:endParaRPr lang="en-CA" sz="28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3280">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dirty="0">
                          <a:latin typeface="Calibri"/>
                          <a:ea typeface="Calibri"/>
                          <a:cs typeface="Times New Roman"/>
                        </a:rPr>
                        <a:t>A</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Thunder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Whitefish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170</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Neebing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163</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McIntyre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3</a:t>
                      </a:r>
                      <a:r>
                        <a:rPr lang="en-CA" sz="1600" b="1" dirty="0">
                          <a:latin typeface="Calibri"/>
                          <a:ea typeface="Calibri"/>
                          <a:cs typeface="Times New Roman"/>
                        </a:rPr>
                        <a:t>11</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McVicar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a:t>
                      </a:r>
                      <a:r>
                        <a:rPr lang="en-CA" sz="1600" b="1" dirty="0">
                          <a:latin typeface="Calibri"/>
                          <a:ea typeface="Calibri"/>
                          <a:cs typeface="Times New Roman"/>
                        </a:rPr>
                        <a:t>14</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Lake Shore Creeks</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84</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MacKenzie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53</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gn="ctr">
                        <a:lnSpc>
                          <a:spcPct val="115000"/>
                        </a:lnSpc>
                        <a:spcAft>
                          <a:spcPts val="0"/>
                        </a:spcAft>
                      </a:pPr>
                      <a:r>
                        <a:rPr lang="en-CA" sz="1600" b="1" dirty="0">
                          <a:latin typeface="Calibri"/>
                          <a:ea typeface="Calibri"/>
                          <a:cs typeface="Times New Roman"/>
                        </a:rPr>
                        <a:t>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Portage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24</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latin typeface="Calibri"/>
                          <a:ea typeface="Calibri"/>
                          <a:cs typeface="Times New Roman"/>
                        </a:rPr>
                        <a:t>C</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Nipigon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Jackpine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59</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Cypress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a:t>
                      </a:r>
                      <a:r>
                        <a:rPr lang="en-CA" sz="1600" b="1" dirty="0">
                          <a:latin typeface="Calibri"/>
                          <a:ea typeface="Calibri"/>
                          <a:cs typeface="Times New Roman"/>
                        </a:rPr>
                        <a:t>16</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S</a:t>
                      </a:r>
                      <a:r>
                        <a:rPr lang="en-CA" sz="1600" b="1" dirty="0">
                          <a:latin typeface="Calibri"/>
                          <a:ea typeface="Calibri"/>
                          <a:cs typeface="Times New Roman"/>
                        </a:rPr>
                        <a:t>teel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32</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73858">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N</a:t>
                      </a:r>
                      <a:r>
                        <a:rPr lang="en-CA" sz="1600" b="1" dirty="0" err="1">
                          <a:latin typeface="Calibri"/>
                          <a:ea typeface="Calibri"/>
                          <a:cs typeface="Times New Roman"/>
                        </a:rPr>
                        <a:t>ipigon</a:t>
                      </a:r>
                      <a:r>
                        <a:rPr lang="en-CA" sz="1600" b="1" dirty="0">
                          <a:latin typeface="Calibri"/>
                          <a:ea typeface="Calibri"/>
                          <a:cs typeface="Times New Roman"/>
                        </a:rPr>
                        <a:t> east</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21</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r>
                        <a:rPr lang="en-US" sz="1600" b="1" dirty="0">
                          <a:latin typeface="Calibri"/>
                          <a:ea typeface="Calibri"/>
                          <a:cs typeface="Times New Roman"/>
                        </a:rPr>
                        <a:t>D</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Sault Ste Marie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70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34a106e-6316-442c-ad35-738afd673d2b}" enabled="1" method="Standard" siteId="{cddc1229-ac2a-4b97-b78a-0e5cacb5865c}" removed="0"/>
</clbl:labelList>
</file>

<file path=docProps/app.xml><?xml version="1.0" encoding="utf-8"?>
<Properties xmlns="http://schemas.openxmlformats.org/officeDocument/2006/extended-properties" xmlns:vt="http://schemas.openxmlformats.org/officeDocument/2006/docPropsVTypes">
  <Template/>
  <TotalTime>10984</TotalTime>
  <Words>2276</Words>
  <Application>Microsoft Office PowerPoint</Application>
  <PresentationFormat>Letter Paper (8.5x11 in)</PresentationFormat>
  <Paragraphs>590</Paragraphs>
  <Slides>26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Office Theme</vt:lpstr>
      <vt:lpstr>North Shore Steelhead Assessment A Partnership in Research 2024 </vt:lpstr>
      <vt:lpstr>Wild Lake Superior Steelhead</vt:lpstr>
      <vt:lpstr>Goals and Objectives</vt:lpstr>
      <vt:lpstr>PowerPoint Presentation</vt:lpstr>
      <vt:lpstr>Steelhead Assessment 2024</vt:lpstr>
      <vt:lpstr>PowerPoint Presentation</vt:lpstr>
      <vt:lpstr>Sampling Kit</vt:lpstr>
      <vt:lpstr>Sampling Procedure</vt:lpstr>
      <vt:lpstr>PowerPoint Presentation</vt:lpstr>
      <vt:lpstr>PowerPoint Presentation</vt:lpstr>
      <vt:lpstr>PowerPoint Presentation</vt:lpstr>
      <vt:lpstr>PowerPoint Presentation</vt:lpstr>
      <vt:lpstr>Data Obtained from Scale Samples</vt:lpstr>
      <vt:lpstr>Life History</vt:lpstr>
      <vt:lpstr>PowerPoint Presentation</vt:lpstr>
      <vt:lpstr>PowerPoint Presentation</vt:lpstr>
      <vt:lpstr>PowerPoint Presentation</vt:lpstr>
      <vt:lpstr>Smolting History </vt:lpstr>
      <vt:lpstr>Age at First Spawn (Maturity)</vt:lpstr>
      <vt:lpstr>      Repeat Spawners</vt:lpstr>
      <vt:lpstr>Weight and Age of your Steelhead</vt:lpstr>
      <vt:lpstr>What is happening in Black Bay ??</vt:lpstr>
      <vt:lpstr>PowerPoint Presentation</vt:lpstr>
      <vt:lpstr>Lake Superior Steelhead: Summary</vt:lpstr>
      <vt:lpstr>Acknowledgements</vt:lpstr>
      <vt:lpstr>PowerPoint Presentation</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Frank Edgson</cp:lastModifiedBy>
  <cp:revision>712</cp:revision>
  <cp:lastPrinted>2022-08-11T01:31:21Z</cp:lastPrinted>
  <dcterms:created xsi:type="dcterms:W3CDTF">2011-08-08T13:24:39Z</dcterms:created>
  <dcterms:modified xsi:type="dcterms:W3CDTF">2024-09-11T14:37:25Z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2023-08-08T15:49:54Z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bcb23926-d047-4a63-865f-40dfd27cc77f</vt:lpwstr>
  </property>
  <property fmtid="{D5CDD505-2E9C-101B-9397-08002B2CF9AE}" pid="8" name="MSIP_Label_034a106e-6316-442c-ad35-738afd673d2b_ContentBits">
    <vt:lpwstr>0</vt:lpwstr>
  </property>
</Properties>
</file>