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28" r:id="rId1"/>
  </p:sldMasterIdLst>
  <p:notesMasterIdLst>
    <p:notesMasterId r:id="rId28"/>
  </p:notesMasterIdLst>
  <p:sldIdLst>
    <p:sldId id="304" r:id="rId2"/>
    <p:sldId id="325" r:id="rId3"/>
    <p:sldId id="308" r:id="rId4"/>
    <p:sldId id="277" r:id="rId5"/>
    <p:sldId id="280" r:id="rId6"/>
    <p:sldId id="320" r:id="rId7"/>
    <p:sldId id="319" r:id="rId8"/>
    <p:sldId id="318" r:id="rId9"/>
    <p:sldId id="307" r:id="rId10"/>
    <p:sldId id="299" r:id="rId11"/>
    <p:sldId id="327" r:id="rId12"/>
    <p:sldId id="328" r:id="rId13"/>
    <p:sldId id="314" r:id="rId14"/>
    <p:sldId id="313" r:id="rId15"/>
    <p:sldId id="311" r:id="rId16"/>
    <p:sldId id="324" r:id="rId17"/>
    <p:sldId id="297" r:id="rId18"/>
    <p:sldId id="322" r:id="rId19"/>
    <p:sldId id="323" r:id="rId20"/>
    <p:sldId id="293" r:id="rId21"/>
    <p:sldId id="261" r:id="rId22"/>
    <p:sldId id="262" r:id="rId23"/>
    <p:sldId id="329" r:id="rId24"/>
    <p:sldId id="281" r:id="rId25"/>
    <p:sldId id="287" r:id="rId26"/>
    <p:sldId id="315" r:id="rId27"/>
  </p:sldIdLst>
  <p:sldSz cx="9144000" cy="6858000" type="letter"/>
  <p:notesSz cx="7010400" cy="9296400"/>
  <p:defaultTextStyle>
    <a:defPPr>
      <a:defRPr lang="en-CA"/>
    </a:defPPr>
    <a:lvl1pPr algn="l" rtl="0" fontAlgn="base">
      <a:spcBef>
        <a:spcPct val="0"/>
      </a:spcBef>
      <a:spcAft>
        <a:spcPct val="0"/>
      </a:spcAft>
      <a:defRPr sz="4800" kern="1200">
        <a:solidFill>
          <a:schemeClr val="tx1"/>
        </a:solidFill>
        <a:latin typeface="Arial" charset="0"/>
        <a:ea typeface="+mn-ea"/>
        <a:cs typeface="+mn-cs"/>
      </a:defRPr>
    </a:lvl1pPr>
    <a:lvl2pPr marL="457200" algn="l" rtl="0" fontAlgn="base">
      <a:spcBef>
        <a:spcPct val="0"/>
      </a:spcBef>
      <a:spcAft>
        <a:spcPct val="0"/>
      </a:spcAft>
      <a:defRPr sz="4800" kern="1200">
        <a:solidFill>
          <a:schemeClr val="tx1"/>
        </a:solidFill>
        <a:latin typeface="Arial" charset="0"/>
        <a:ea typeface="+mn-ea"/>
        <a:cs typeface="+mn-cs"/>
      </a:defRPr>
    </a:lvl2pPr>
    <a:lvl3pPr marL="914400" algn="l" rtl="0" fontAlgn="base">
      <a:spcBef>
        <a:spcPct val="0"/>
      </a:spcBef>
      <a:spcAft>
        <a:spcPct val="0"/>
      </a:spcAft>
      <a:defRPr sz="4800" kern="1200">
        <a:solidFill>
          <a:schemeClr val="tx1"/>
        </a:solidFill>
        <a:latin typeface="Arial" charset="0"/>
        <a:ea typeface="+mn-ea"/>
        <a:cs typeface="+mn-cs"/>
      </a:defRPr>
    </a:lvl3pPr>
    <a:lvl4pPr marL="1371600" algn="l" rtl="0" fontAlgn="base">
      <a:spcBef>
        <a:spcPct val="0"/>
      </a:spcBef>
      <a:spcAft>
        <a:spcPct val="0"/>
      </a:spcAft>
      <a:defRPr sz="4800" kern="1200">
        <a:solidFill>
          <a:schemeClr val="tx1"/>
        </a:solidFill>
        <a:latin typeface="Arial" charset="0"/>
        <a:ea typeface="+mn-ea"/>
        <a:cs typeface="+mn-cs"/>
      </a:defRPr>
    </a:lvl4pPr>
    <a:lvl5pPr marL="1828800" algn="l" rtl="0" fontAlgn="base">
      <a:spcBef>
        <a:spcPct val="0"/>
      </a:spcBef>
      <a:spcAft>
        <a:spcPct val="0"/>
      </a:spcAft>
      <a:defRPr sz="4800" kern="1200">
        <a:solidFill>
          <a:schemeClr val="tx1"/>
        </a:solidFill>
        <a:latin typeface="Arial" charset="0"/>
        <a:ea typeface="+mn-ea"/>
        <a:cs typeface="+mn-cs"/>
      </a:defRPr>
    </a:lvl5pPr>
    <a:lvl6pPr marL="2286000" algn="l" defTabSz="914400" rtl="0" eaLnBrk="1" latinLnBrk="0" hangingPunct="1">
      <a:defRPr sz="4800" kern="1200">
        <a:solidFill>
          <a:schemeClr val="tx1"/>
        </a:solidFill>
        <a:latin typeface="Arial" charset="0"/>
        <a:ea typeface="+mn-ea"/>
        <a:cs typeface="+mn-cs"/>
      </a:defRPr>
    </a:lvl6pPr>
    <a:lvl7pPr marL="2743200" algn="l" defTabSz="914400" rtl="0" eaLnBrk="1" latinLnBrk="0" hangingPunct="1">
      <a:defRPr sz="4800" kern="1200">
        <a:solidFill>
          <a:schemeClr val="tx1"/>
        </a:solidFill>
        <a:latin typeface="Arial" charset="0"/>
        <a:ea typeface="+mn-ea"/>
        <a:cs typeface="+mn-cs"/>
      </a:defRPr>
    </a:lvl7pPr>
    <a:lvl8pPr marL="3200400" algn="l" defTabSz="914400" rtl="0" eaLnBrk="1" latinLnBrk="0" hangingPunct="1">
      <a:defRPr sz="4800" kern="1200">
        <a:solidFill>
          <a:schemeClr val="tx1"/>
        </a:solidFill>
        <a:latin typeface="Arial" charset="0"/>
        <a:ea typeface="+mn-ea"/>
        <a:cs typeface="+mn-cs"/>
      </a:defRPr>
    </a:lvl8pPr>
    <a:lvl9pPr marL="3657600" algn="l" defTabSz="914400" rtl="0" eaLnBrk="1" latinLnBrk="0" hangingPunct="1">
      <a:defRPr sz="48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713" autoAdjust="0"/>
    <p:restoredTop sz="93939" autoAdjust="0"/>
  </p:normalViewPr>
  <p:slideViewPr>
    <p:cSldViewPr>
      <p:cViewPr varScale="1">
        <p:scale>
          <a:sx n="96" d="100"/>
          <a:sy n="96" d="100"/>
        </p:scale>
        <p:origin x="840" y="114"/>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1F699952-54D6-404C-9182-5611BF90680B}" type="datetimeFigureOut">
              <a:rPr lang="en-CA" smtClean="0"/>
              <a:pPr/>
              <a:t>2022-08-23</a:t>
            </a:fld>
            <a:endParaRPr lang="en-CA"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870DA42D-1062-4A1B-8E4E-606C26BD4382}" type="slidenum">
              <a:rPr lang="en-CA" smtClean="0"/>
              <a:pPr/>
              <a:t>‹#›</a:t>
            </a:fld>
            <a:endParaRPr lang="en-CA"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870DA42D-1062-4A1B-8E4E-606C26BD4382}" type="slidenum">
              <a:rPr lang="en-CA" smtClean="0"/>
              <a:pPr/>
              <a:t>2</a:t>
            </a:fld>
            <a:endParaRPr lang="en-CA" dirty="0"/>
          </a:p>
        </p:txBody>
      </p:sp>
    </p:spTree>
    <p:extLst>
      <p:ext uri="{BB962C8B-B14F-4D97-AF65-F5344CB8AC3E}">
        <p14:creationId xmlns:p14="http://schemas.microsoft.com/office/powerpoint/2010/main" val="1356986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70DA42D-1062-4A1B-8E4E-606C26BD4382}" type="slidenum">
              <a:rPr lang="en-CA" smtClean="0"/>
              <a:pPr/>
              <a:t>10</a:t>
            </a:fld>
            <a:endParaRPr lang="en-CA" dirty="0"/>
          </a:p>
        </p:txBody>
      </p:sp>
    </p:spTree>
    <p:extLst>
      <p:ext uri="{BB962C8B-B14F-4D97-AF65-F5344CB8AC3E}">
        <p14:creationId xmlns:p14="http://schemas.microsoft.com/office/powerpoint/2010/main" val="430599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EB:</a:t>
            </a:r>
            <a:r>
              <a:rPr lang="en-CA" baseline="0" dirty="0"/>
              <a:t> I moved this slide so that it is now</a:t>
            </a:r>
            <a:r>
              <a:rPr lang="en-CA" dirty="0"/>
              <a:t> an example for what you describe in slide 11</a:t>
            </a:r>
          </a:p>
        </p:txBody>
      </p:sp>
      <p:sp>
        <p:nvSpPr>
          <p:cNvPr id="4" name="Slide Number Placeholder 3"/>
          <p:cNvSpPr>
            <a:spLocks noGrp="1"/>
          </p:cNvSpPr>
          <p:nvPr>
            <p:ph type="sldNum" sz="quarter" idx="10"/>
          </p:nvPr>
        </p:nvSpPr>
        <p:spPr/>
        <p:txBody>
          <a:bodyPr/>
          <a:lstStyle/>
          <a:p>
            <a:fld id="{D8CC37D5-F88C-4AC5-A144-8A32897A684E}" type="slidenum">
              <a:rPr lang="en-CA" smtClean="0"/>
              <a:pPr/>
              <a:t>14</a:t>
            </a:fld>
            <a:endParaRPr lang="en-CA" dirty="0"/>
          </a:p>
        </p:txBody>
      </p:sp>
    </p:spTree>
    <p:extLst>
      <p:ext uri="{BB962C8B-B14F-4D97-AF65-F5344CB8AC3E}">
        <p14:creationId xmlns:p14="http://schemas.microsoft.com/office/powerpoint/2010/main" val="3520306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EB: If your short on</a:t>
            </a:r>
            <a:r>
              <a:rPr lang="en-CA" baseline="0" dirty="0"/>
              <a:t> time, remove this slide or be brief.</a:t>
            </a:r>
            <a:endParaRPr lang="en-CA" dirty="0"/>
          </a:p>
        </p:txBody>
      </p:sp>
      <p:sp>
        <p:nvSpPr>
          <p:cNvPr id="4" name="Slide Number Placeholder 3"/>
          <p:cNvSpPr>
            <a:spLocks noGrp="1"/>
          </p:cNvSpPr>
          <p:nvPr>
            <p:ph type="sldNum" sz="quarter" idx="10"/>
          </p:nvPr>
        </p:nvSpPr>
        <p:spPr/>
        <p:txBody>
          <a:bodyPr/>
          <a:lstStyle/>
          <a:p>
            <a:fld id="{D8CC37D5-F88C-4AC5-A144-8A32897A684E}" type="slidenum">
              <a:rPr lang="en-CA" smtClean="0"/>
              <a:pPr/>
              <a:t>15</a:t>
            </a:fld>
            <a:endParaRPr lang="en-CA" dirty="0"/>
          </a:p>
        </p:txBody>
      </p:sp>
    </p:spTree>
    <p:extLst>
      <p:ext uri="{BB962C8B-B14F-4D97-AF65-F5344CB8AC3E}">
        <p14:creationId xmlns:p14="http://schemas.microsoft.com/office/powerpoint/2010/main" val="1534404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870DA42D-1062-4A1B-8E4E-606C26BD4382}" type="slidenum">
              <a:rPr lang="en-CA" smtClean="0"/>
              <a:pPr/>
              <a:t>22</a:t>
            </a:fld>
            <a:endParaRPr lang="en-CA" dirty="0"/>
          </a:p>
        </p:txBody>
      </p:sp>
    </p:spTree>
    <p:extLst>
      <p:ext uri="{BB962C8B-B14F-4D97-AF65-F5344CB8AC3E}">
        <p14:creationId xmlns:p14="http://schemas.microsoft.com/office/powerpoint/2010/main" val="798591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870DA42D-1062-4A1B-8E4E-606C26BD4382}" type="slidenum">
              <a:rPr lang="en-CA" smtClean="0"/>
              <a:pPr/>
              <a:t>25</a:t>
            </a:fld>
            <a:endParaRPr lang="en-CA"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pPr>
              <a:defRPr/>
            </a:pPr>
            <a:endParaRPr lang="en-CA" dirty="0"/>
          </a:p>
        </p:txBody>
      </p:sp>
      <p:sp>
        <p:nvSpPr>
          <p:cNvPr id="5" name="Footer Placeholder 4"/>
          <p:cNvSpPr>
            <a:spLocks noGrp="1"/>
          </p:cNvSpPr>
          <p:nvPr>
            <p:ph type="ftr" sz="quarter" idx="11"/>
          </p:nvPr>
        </p:nvSpPr>
        <p:spPr/>
        <p:txBody>
          <a:bodyPr/>
          <a:lstStyle/>
          <a:p>
            <a:pPr>
              <a:defRPr/>
            </a:pPr>
            <a:endParaRPr lang="en-CA" dirty="0"/>
          </a:p>
        </p:txBody>
      </p:sp>
      <p:sp>
        <p:nvSpPr>
          <p:cNvPr id="6" name="Slide Number Placeholder 5"/>
          <p:cNvSpPr>
            <a:spLocks noGrp="1"/>
          </p:cNvSpPr>
          <p:nvPr>
            <p:ph type="sldNum" sz="quarter" idx="12"/>
          </p:nvPr>
        </p:nvSpPr>
        <p:spPr/>
        <p:txBody>
          <a:bodyPr/>
          <a:lstStyle/>
          <a:p>
            <a:pPr>
              <a:defRPr/>
            </a:pPr>
            <a:fld id="{027EBF3C-9C93-472B-A8D1-44892170FF4C}" type="slidenum">
              <a:rPr lang="en-CA" smtClean="0"/>
              <a:pPr>
                <a:defRPr/>
              </a:pPr>
              <a:t>‹#›</a:t>
            </a:fld>
            <a:endParaRPr lang="en-CA"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pPr>
              <a:defRPr/>
            </a:pPr>
            <a:endParaRPr lang="en-CA" dirty="0"/>
          </a:p>
        </p:txBody>
      </p:sp>
      <p:sp>
        <p:nvSpPr>
          <p:cNvPr id="5" name="Footer Placeholder 4"/>
          <p:cNvSpPr>
            <a:spLocks noGrp="1"/>
          </p:cNvSpPr>
          <p:nvPr>
            <p:ph type="ftr" sz="quarter" idx="11"/>
          </p:nvPr>
        </p:nvSpPr>
        <p:spPr/>
        <p:txBody>
          <a:bodyPr/>
          <a:lstStyle/>
          <a:p>
            <a:pPr>
              <a:defRPr/>
            </a:pPr>
            <a:endParaRPr lang="en-CA" dirty="0"/>
          </a:p>
        </p:txBody>
      </p:sp>
      <p:sp>
        <p:nvSpPr>
          <p:cNvPr id="6" name="Slide Number Placeholder 5"/>
          <p:cNvSpPr>
            <a:spLocks noGrp="1"/>
          </p:cNvSpPr>
          <p:nvPr>
            <p:ph type="sldNum" sz="quarter" idx="12"/>
          </p:nvPr>
        </p:nvSpPr>
        <p:spPr/>
        <p:txBody>
          <a:bodyPr/>
          <a:lstStyle/>
          <a:p>
            <a:pPr>
              <a:defRPr/>
            </a:pPr>
            <a:fld id="{8F987B50-19E3-4034-8083-0D9478E5C315}" type="slidenum">
              <a:rPr lang="en-CA" smtClean="0"/>
              <a:pPr>
                <a:defRPr/>
              </a:pPr>
              <a:t>‹#›</a:t>
            </a:fld>
            <a:endParaRPr lang="en-C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pPr>
              <a:defRPr/>
            </a:pPr>
            <a:endParaRPr lang="en-CA" dirty="0"/>
          </a:p>
        </p:txBody>
      </p:sp>
      <p:sp>
        <p:nvSpPr>
          <p:cNvPr id="5" name="Footer Placeholder 4"/>
          <p:cNvSpPr>
            <a:spLocks noGrp="1"/>
          </p:cNvSpPr>
          <p:nvPr>
            <p:ph type="ftr" sz="quarter" idx="11"/>
          </p:nvPr>
        </p:nvSpPr>
        <p:spPr/>
        <p:txBody>
          <a:bodyPr/>
          <a:lstStyle/>
          <a:p>
            <a:pPr>
              <a:defRPr/>
            </a:pPr>
            <a:endParaRPr lang="en-CA" dirty="0"/>
          </a:p>
        </p:txBody>
      </p:sp>
      <p:sp>
        <p:nvSpPr>
          <p:cNvPr id="6" name="Slide Number Placeholder 5"/>
          <p:cNvSpPr>
            <a:spLocks noGrp="1"/>
          </p:cNvSpPr>
          <p:nvPr>
            <p:ph type="sldNum" sz="quarter" idx="12"/>
          </p:nvPr>
        </p:nvSpPr>
        <p:spPr/>
        <p:txBody>
          <a:bodyPr/>
          <a:lstStyle/>
          <a:p>
            <a:pPr>
              <a:defRPr/>
            </a:pPr>
            <a:fld id="{039DD998-88F6-4D71-8F1A-306EE647721F}" type="slidenum">
              <a:rPr lang="en-CA" smtClean="0"/>
              <a:pPr>
                <a:defRPr/>
              </a:pPr>
              <a:t>‹#›</a:t>
            </a:fld>
            <a:endParaRPr lang="en-CA"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CA"/>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Rectangle 4"/>
          <p:cNvSpPr>
            <a:spLocks noGrp="1" noChangeArrowheads="1"/>
          </p:cNvSpPr>
          <p:nvPr>
            <p:ph type="dt" sz="half" idx="10"/>
          </p:nvPr>
        </p:nvSpPr>
        <p:spPr>
          <a:ln/>
        </p:spPr>
        <p:txBody>
          <a:bodyPr/>
          <a:lstStyle>
            <a:lvl1pPr>
              <a:defRPr/>
            </a:lvl1pPr>
          </a:lstStyle>
          <a:p>
            <a:pPr>
              <a:defRPr/>
            </a:pPr>
            <a:endParaRPr lang="en-CA" dirty="0"/>
          </a:p>
        </p:txBody>
      </p:sp>
      <p:sp>
        <p:nvSpPr>
          <p:cNvPr id="7"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8" name="Rectangle 6"/>
          <p:cNvSpPr>
            <a:spLocks noGrp="1" noChangeArrowheads="1"/>
          </p:cNvSpPr>
          <p:nvPr>
            <p:ph type="sldNum" sz="quarter" idx="12"/>
          </p:nvPr>
        </p:nvSpPr>
        <p:spPr>
          <a:ln/>
        </p:spPr>
        <p:txBody>
          <a:bodyPr/>
          <a:lstStyle>
            <a:lvl1pPr>
              <a:defRPr/>
            </a:lvl1pPr>
          </a:lstStyle>
          <a:p>
            <a:pPr>
              <a:defRPr/>
            </a:pPr>
            <a:fld id="{B47BBD60-3A23-4D0D-A3D1-DB6E76FC644C}" type="slidenum">
              <a:rPr lang="en-CA"/>
              <a:pPr>
                <a:defRPr/>
              </a:pPr>
              <a:t>‹#›</a:t>
            </a:fld>
            <a:endParaRPr lang="en-CA"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CA" dirty="0"/>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CA" dirty="0"/>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E26F9635-CFB8-4F91-91B7-C806CCE75865}" type="slidenum">
              <a:rPr lang="en-CA"/>
              <a:pPr/>
              <a:t>‹#›</a:t>
            </a:fld>
            <a:endParaRPr lang="en-C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pPr>
              <a:defRPr/>
            </a:pPr>
            <a:endParaRPr lang="en-CA" dirty="0"/>
          </a:p>
        </p:txBody>
      </p:sp>
      <p:sp>
        <p:nvSpPr>
          <p:cNvPr id="5" name="Footer Placeholder 4"/>
          <p:cNvSpPr>
            <a:spLocks noGrp="1"/>
          </p:cNvSpPr>
          <p:nvPr>
            <p:ph type="ftr" sz="quarter" idx="11"/>
          </p:nvPr>
        </p:nvSpPr>
        <p:spPr/>
        <p:txBody>
          <a:bodyPr/>
          <a:lstStyle/>
          <a:p>
            <a:pPr>
              <a:defRPr/>
            </a:pPr>
            <a:endParaRPr lang="en-CA" dirty="0"/>
          </a:p>
        </p:txBody>
      </p:sp>
      <p:sp>
        <p:nvSpPr>
          <p:cNvPr id="6" name="Slide Number Placeholder 5"/>
          <p:cNvSpPr>
            <a:spLocks noGrp="1"/>
          </p:cNvSpPr>
          <p:nvPr>
            <p:ph type="sldNum" sz="quarter" idx="12"/>
          </p:nvPr>
        </p:nvSpPr>
        <p:spPr/>
        <p:txBody>
          <a:bodyPr/>
          <a:lstStyle/>
          <a:p>
            <a:pPr>
              <a:defRPr/>
            </a:pPr>
            <a:fld id="{7CCA1DF5-F8D7-4117-BA3B-1D2976332733}" type="slidenum">
              <a:rPr lang="en-CA" smtClean="0"/>
              <a:pPr>
                <a:defRPr/>
              </a:pPr>
              <a:t>‹#›</a:t>
            </a:fld>
            <a:endParaRPr lang="en-C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CA" dirty="0"/>
          </a:p>
        </p:txBody>
      </p:sp>
      <p:sp>
        <p:nvSpPr>
          <p:cNvPr id="5" name="Footer Placeholder 4"/>
          <p:cNvSpPr>
            <a:spLocks noGrp="1"/>
          </p:cNvSpPr>
          <p:nvPr>
            <p:ph type="ftr" sz="quarter" idx="11"/>
          </p:nvPr>
        </p:nvSpPr>
        <p:spPr/>
        <p:txBody>
          <a:bodyPr/>
          <a:lstStyle/>
          <a:p>
            <a:pPr>
              <a:defRPr/>
            </a:pPr>
            <a:endParaRPr lang="en-CA" dirty="0"/>
          </a:p>
        </p:txBody>
      </p:sp>
      <p:sp>
        <p:nvSpPr>
          <p:cNvPr id="6" name="Slide Number Placeholder 5"/>
          <p:cNvSpPr>
            <a:spLocks noGrp="1"/>
          </p:cNvSpPr>
          <p:nvPr>
            <p:ph type="sldNum" sz="quarter" idx="12"/>
          </p:nvPr>
        </p:nvSpPr>
        <p:spPr/>
        <p:txBody>
          <a:bodyPr/>
          <a:lstStyle/>
          <a:p>
            <a:pPr>
              <a:defRPr/>
            </a:pPr>
            <a:fld id="{999B3C8E-A9E7-49BA-8BF8-38E93652CCC4}" type="slidenum">
              <a:rPr lang="en-CA" smtClean="0"/>
              <a:pPr>
                <a:defRPr/>
              </a:pPr>
              <a:t>‹#›</a:t>
            </a:fld>
            <a:endParaRPr lang="en-CA"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pPr>
              <a:defRPr/>
            </a:pPr>
            <a:endParaRPr lang="en-CA" dirty="0"/>
          </a:p>
        </p:txBody>
      </p:sp>
      <p:sp>
        <p:nvSpPr>
          <p:cNvPr id="6" name="Footer Placeholder 5"/>
          <p:cNvSpPr>
            <a:spLocks noGrp="1"/>
          </p:cNvSpPr>
          <p:nvPr>
            <p:ph type="ftr" sz="quarter" idx="11"/>
          </p:nvPr>
        </p:nvSpPr>
        <p:spPr/>
        <p:txBody>
          <a:bodyPr/>
          <a:lstStyle/>
          <a:p>
            <a:pPr>
              <a:defRPr/>
            </a:pPr>
            <a:endParaRPr lang="en-CA" dirty="0"/>
          </a:p>
        </p:txBody>
      </p:sp>
      <p:sp>
        <p:nvSpPr>
          <p:cNvPr id="7" name="Slide Number Placeholder 6"/>
          <p:cNvSpPr>
            <a:spLocks noGrp="1"/>
          </p:cNvSpPr>
          <p:nvPr>
            <p:ph type="sldNum" sz="quarter" idx="12"/>
          </p:nvPr>
        </p:nvSpPr>
        <p:spPr/>
        <p:txBody>
          <a:bodyPr/>
          <a:lstStyle/>
          <a:p>
            <a:pPr>
              <a:defRPr/>
            </a:pPr>
            <a:fld id="{FBA7F261-95ED-456C-92BB-89ACC1A34EFB}" type="slidenum">
              <a:rPr lang="en-CA" smtClean="0"/>
              <a:pPr>
                <a:defRPr/>
              </a:pPr>
              <a:t>‹#›</a:t>
            </a:fld>
            <a:endParaRPr lang="en-C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pPr>
              <a:defRPr/>
            </a:pPr>
            <a:endParaRPr lang="en-CA" dirty="0"/>
          </a:p>
        </p:txBody>
      </p:sp>
      <p:sp>
        <p:nvSpPr>
          <p:cNvPr id="8" name="Footer Placeholder 7"/>
          <p:cNvSpPr>
            <a:spLocks noGrp="1"/>
          </p:cNvSpPr>
          <p:nvPr>
            <p:ph type="ftr" sz="quarter" idx="11"/>
          </p:nvPr>
        </p:nvSpPr>
        <p:spPr/>
        <p:txBody>
          <a:bodyPr/>
          <a:lstStyle/>
          <a:p>
            <a:pPr>
              <a:defRPr/>
            </a:pPr>
            <a:endParaRPr lang="en-CA" dirty="0"/>
          </a:p>
        </p:txBody>
      </p:sp>
      <p:sp>
        <p:nvSpPr>
          <p:cNvPr id="9" name="Slide Number Placeholder 8"/>
          <p:cNvSpPr>
            <a:spLocks noGrp="1"/>
          </p:cNvSpPr>
          <p:nvPr>
            <p:ph type="sldNum" sz="quarter" idx="12"/>
          </p:nvPr>
        </p:nvSpPr>
        <p:spPr/>
        <p:txBody>
          <a:bodyPr/>
          <a:lstStyle/>
          <a:p>
            <a:pPr>
              <a:defRPr/>
            </a:pPr>
            <a:fld id="{27C17981-15AE-44C2-AB1C-3AD7B18B04DA}" type="slidenum">
              <a:rPr lang="en-CA" smtClean="0"/>
              <a:pPr>
                <a:defRPr/>
              </a:pPr>
              <a:t>‹#›</a:t>
            </a:fld>
            <a:endParaRPr lang="en-C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pPr>
              <a:defRPr/>
            </a:pPr>
            <a:endParaRPr lang="en-CA" dirty="0"/>
          </a:p>
        </p:txBody>
      </p:sp>
      <p:sp>
        <p:nvSpPr>
          <p:cNvPr id="4" name="Footer Placeholder 3"/>
          <p:cNvSpPr>
            <a:spLocks noGrp="1"/>
          </p:cNvSpPr>
          <p:nvPr>
            <p:ph type="ftr" sz="quarter" idx="11"/>
          </p:nvPr>
        </p:nvSpPr>
        <p:spPr/>
        <p:txBody>
          <a:bodyPr/>
          <a:lstStyle/>
          <a:p>
            <a:pPr>
              <a:defRPr/>
            </a:pPr>
            <a:endParaRPr lang="en-CA" dirty="0"/>
          </a:p>
        </p:txBody>
      </p:sp>
      <p:sp>
        <p:nvSpPr>
          <p:cNvPr id="5" name="Slide Number Placeholder 4"/>
          <p:cNvSpPr>
            <a:spLocks noGrp="1"/>
          </p:cNvSpPr>
          <p:nvPr>
            <p:ph type="sldNum" sz="quarter" idx="12"/>
          </p:nvPr>
        </p:nvSpPr>
        <p:spPr/>
        <p:txBody>
          <a:bodyPr/>
          <a:lstStyle/>
          <a:p>
            <a:pPr>
              <a:defRPr/>
            </a:pPr>
            <a:fld id="{0D68D9D1-3C12-4FD9-A37F-7FE4FE4BAE43}" type="slidenum">
              <a:rPr lang="en-CA" smtClean="0"/>
              <a:pPr>
                <a:defRPr/>
              </a:pPr>
              <a:t>‹#›</a:t>
            </a:fld>
            <a:endParaRPr lang="en-C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CA" dirty="0"/>
          </a:p>
        </p:txBody>
      </p:sp>
      <p:sp>
        <p:nvSpPr>
          <p:cNvPr id="3" name="Footer Placeholder 2"/>
          <p:cNvSpPr>
            <a:spLocks noGrp="1"/>
          </p:cNvSpPr>
          <p:nvPr>
            <p:ph type="ftr" sz="quarter" idx="11"/>
          </p:nvPr>
        </p:nvSpPr>
        <p:spPr/>
        <p:txBody>
          <a:bodyPr/>
          <a:lstStyle/>
          <a:p>
            <a:pPr>
              <a:defRPr/>
            </a:pPr>
            <a:endParaRPr lang="en-CA" dirty="0"/>
          </a:p>
        </p:txBody>
      </p:sp>
      <p:sp>
        <p:nvSpPr>
          <p:cNvPr id="4" name="Slide Number Placeholder 3"/>
          <p:cNvSpPr>
            <a:spLocks noGrp="1"/>
          </p:cNvSpPr>
          <p:nvPr>
            <p:ph type="sldNum" sz="quarter" idx="12"/>
          </p:nvPr>
        </p:nvSpPr>
        <p:spPr/>
        <p:txBody>
          <a:bodyPr/>
          <a:lstStyle/>
          <a:p>
            <a:pPr>
              <a:defRPr/>
            </a:pPr>
            <a:fld id="{9677E6D6-7382-4301-9647-A82A22EF65A7}" type="slidenum">
              <a:rPr lang="en-CA" smtClean="0"/>
              <a:pPr>
                <a:defRPr/>
              </a:pPr>
              <a:t>‹#›</a:t>
            </a:fld>
            <a:endParaRPr lang="en-C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CA" dirty="0"/>
          </a:p>
        </p:txBody>
      </p:sp>
      <p:sp>
        <p:nvSpPr>
          <p:cNvPr id="6" name="Footer Placeholder 5"/>
          <p:cNvSpPr>
            <a:spLocks noGrp="1"/>
          </p:cNvSpPr>
          <p:nvPr>
            <p:ph type="ftr" sz="quarter" idx="11"/>
          </p:nvPr>
        </p:nvSpPr>
        <p:spPr/>
        <p:txBody>
          <a:bodyPr/>
          <a:lstStyle/>
          <a:p>
            <a:pPr>
              <a:defRPr/>
            </a:pPr>
            <a:endParaRPr lang="en-CA" dirty="0"/>
          </a:p>
        </p:txBody>
      </p:sp>
      <p:sp>
        <p:nvSpPr>
          <p:cNvPr id="7" name="Slide Number Placeholder 6"/>
          <p:cNvSpPr>
            <a:spLocks noGrp="1"/>
          </p:cNvSpPr>
          <p:nvPr>
            <p:ph type="sldNum" sz="quarter" idx="12"/>
          </p:nvPr>
        </p:nvSpPr>
        <p:spPr/>
        <p:txBody>
          <a:bodyPr/>
          <a:lstStyle/>
          <a:p>
            <a:pPr>
              <a:defRPr/>
            </a:pPr>
            <a:fld id="{4F65C3D8-DE50-4C24-9808-3B0EDB47CCB7}" type="slidenum">
              <a:rPr lang="en-CA" smtClean="0"/>
              <a:pPr>
                <a:defRPr/>
              </a:pPr>
              <a:t>‹#›</a:t>
            </a:fld>
            <a:endParaRPr lang="en-CA"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CA" dirty="0"/>
          </a:p>
        </p:txBody>
      </p:sp>
      <p:sp>
        <p:nvSpPr>
          <p:cNvPr id="6" name="Footer Placeholder 5"/>
          <p:cNvSpPr>
            <a:spLocks noGrp="1"/>
          </p:cNvSpPr>
          <p:nvPr>
            <p:ph type="ftr" sz="quarter" idx="11"/>
          </p:nvPr>
        </p:nvSpPr>
        <p:spPr/>
        <p:txBody>
          <a:bodyPr/>
          <a:lstStyle/>
          <a:p>
            <a:pPr>
              <a:defRPr/>
            </a:pPr>
            <a:endParaRPr lang="en-CA" dirty="0"/>
          </a:p>
        </p:txBody>
      </p:sp>
      <p:sp>
        <p:nvSpPr>
          <p:cNvPr id="7" name="Slide Number Placeholder 6"/>
          <p:cNvSpPr>
            <a:spLocks noGrp="1"/>
          </p:cNvSpPr>
          <p:nvPr>
            <p:ph type="sldNum" sz="quarter" idx="12"/>
          </p:nvPr>
        </p:nvSpPr>
        <p:spPr/>
        <p:txBody>
          <a:bodyPr/>
          <a:lstStyle/>
          <a:p>
            <a:pPr>
              <a:defRPr/>
            </a:pPr>
            <a:fld id="{D02019EC-3F45-4282-BE7D-EA0151D4FD47}" type="slidenum">
              <a:rPr lang="en-CA" smtClean="0"/>
              <a:pPr>
                <a:defRPr/>
              </a:pPr>
              <a:t>‹#›</a:t>
            </a:fld>
            <a:endParaRPr lang="en-CA"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C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3DAA0E2-F9DE-4F37-9096-699BE559036B}" type="slidenum">
              <a:rPr lang="en-CA" smtClean="0"/>
              <a:pPr>
                <a:defRPr/>
              </a:pPr>
              <a:t>‹#›</a:t>
            </a:fld>
            <a:endParaRPr lang="en-CA" dirty="0"/>
          </a:p>
        </p:txBody>
      </p:sp>
    </p:spTree>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 id="2147484141" r:id="rId12"/>
    <p:sldLayoutId id="2147484143"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jpeg"/><Relationship Id="rId1" Type="http://schemas.openxmlformats.org/officeDocument/2006/relationships/slideLayout" Target="../slideLayouts/slideLayout4.xml"/><Relationship Id="rId4" Type="http://schemas.openxmlformats.org/officeDocument/2006/relationships/image" Target="../media/image23.emf"/></Relationships>
</file>

<file path=ppt/slides/_rels/slide1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jpeg"/><Relationship Id="rId1" Type="http://schemas.openxmlformats.org/officeDocument/2006/relationships/slideLayout" Target="../slideLayouts/slideLayout4.xml"/><Relationship Id="rId4" Type="http://schemas.openxmlformats.org/officeDocument/2006/relationships/image" Target="../media/image26.em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9.emf"/></Relationships>
</file>

<file path=ppt/slides/_rels/slide21.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3.emf"/></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itle 4"/>
          <p:cNvSpPr>
            <a:spLocks noGrp="1"/>
          </p:cNvSpPr>
          <p:nvPr>
            <p:ph type="title"/>
          </p:nvPr>
        </p:nvSpPr>
        <p:spPr>
          <a:xfrm>
            <a:off x="467544" y="332656"/>
            <a:ext cx="8229600" cy="1152128"/>
          </a:xfrm>
        </p:spPr>
        <p:txBody>
          <a:bodyPr>
            <a:normAutofit fontScale="90000"/>
          </a:bodyPr>
          <a:lstStyle/>
          <a:p>
            <a:r>
              <a:rPr lang="en-CA" sz="4000" b="1" dirty="0">
                <a:solidFill>
                  <a:srgbClr val="C00000"/>
                </a:solidFill>
                <a:latin typeface="Arial" panose="020B0604020202020204" pitchFamily="34" charset="0"/>
                <a:cs typeface="Arial" panose="020B0604020202020204" pitchFamily="34" charset="0"/>
              </a:rPr>
              <a:t>North Shore Steelhead Assessment</a:t>
            </a:r>
            <a:r>
              <a:rPr lang="en-CA" sz="6600" dirty="0">
                <a:solidFill>
                  <a:srgbClr val="C00000"/>
                </a:solidFill>
                <a:latin typeface="Arial" panose="020B0604020202020204" pitchFamily="34" charset="0"/>
                <a:cs typeface="Arial" panose="020B0604020202020204" pitchFamily="34" charset="0"/>
              </a:rPr>
              <a:t> </a:t>
            </a:r>
            <a:r>
              <a:rPr lang="en-CA" sz="2700" b="1" dirty="0">
                <a:solidFill>
                  <a:schemeClr val="accent1">
                    <a:lumMod val="50000"/>
                  </a:schemeClr>
                </a:solidFill>
                <a:latin typeface="Arial" panose="020B0604020202020204" pitchFamily="34" charset="0"/>
                <a:cs typeface="Arial" panose="020B0604020202020204" pitchFamily="34" charset="0"/>
              </a:rPr>
              <a:t>A Partnership in Research</a:t>
            </a:r>
            <a:br>
              <a:rPr lang="en-CA" sz="2700" b="1" dirty="0">
                <a:solidFill>
                  <a:schemeClr val="accent1">
                    <a:lumMod val="50000"/>
                  </a:schemeClr>
                </a:solidFill>
                <a:latin typeface="Arial" panose="020B0604020202020204" pitchFamily="34" charset="0"/>
                <a:cs typeface="Arial" panose="020B0604020202020204" pitchFamily="34" charset="0"/>
              </a:rPr>
            </a:br>
            <a:r>
              <a:rPr lang="en-CA" sz="2700" b="1" dirty="0">
                <a:solidFill>
                  <a:schemeClr val="accent1">
                    <a:lumMod val="50000"/>
                  </a:schemeClr>
                </a:solidFill>
                <a:latin typeface="Arial" panose="020B0604020202020204" pitchFamily="34" charset="0"/>
                <a:cs typeface="Arial" panose="020B0604020202020204" pitchFamily="34" charset="0"/>
              </a:rPr>
              <a:t>2022</a:t>
            </a:r>
            <a:br>
              <a:rPr lang="en-CA" b="1" dirty="0">
                <a:solidFill>
                  <a:schemeClr val="accent1">
                    <a:lumMod val="50000"/>
                  </a:schemeClr>
                </a:solidFill>
                <a:latin typeface="Arial" panose="020B0604020202020204" pitchFamily="34" charset="0"/>
                <a:cs typeface="Arial" panose="020B0604020202020204" pitchFamily="34" charset="0"/>
              </a:rPr>
            </a:br>
            <a:endParaRPr lang="en-CA" b="1" dirty="0">
              <a:solidFill>
                <a:srgbClr val="FF0000"/>
              </a:solidFill>
            </a:endParaRPr>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9768" y="5926801"/>
            <a:ext cx="1877045" cy="73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6176" y="5949280"/>
            <a:ext cx="2268056" cy="637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3131840" y="5877272"/>
            <a:ext cx="2592288" cy="830997"/>
          </a:xfrm>
          <a:prstGeom prst="rect">
            <a:avLst/>
          </a:prstGeom>
        </p:spPr>
        <p:txBody>
          <a:bodyPr wrap="square">
            <a:spAutoFit/>
          </a:bodyPr>
          <a:lstStyle/>
          <a:p>
            <a:pPr algn="ctr"/>
            <a:r>
              <a:rPr lang="en-CA" sz="1600" b="1" dirty="0"/>
              <a:t>By: Jon George, </a:t>
            </a:r>
          </a:p>
          <a:p>
            <a:pPr algn="ctr"/>
            <a:r>
              <a:rPr lang="en-CA" sz="1600" b="1" dirty="0"/>
              <a:t>Project Manager</a:t>
            </a:r>
          </a:p>
          <a:p>
            <a:pPr algn="ctr"/>
            <a:r>
              <a:rPr lang="en-CA" sz="1600" b="1" dirty="0"/>
              <a:t>Thunder Bay </a:t>
            </a:r>
          </a:p>
        </p:txBody>
      </p:sp>
      <p:pic>
        <p:nvPicPr>
          <p:cNvPr id="4" name="Picture 3">
            <a:extLst>
              <a:ext uri="{FF2B5EF4-FFF2-40B4-BE49-F238E27FC236}">
                <a16:creationId xmlns:a16="http://schemas.microsoft.com/office/drawing/2014/main" id="{F72EA217-DE6C-8649-8AAE-8647354ACA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6184" y="1484784"/>
            <a:ext cx="7452320" cy="424847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ChangeArrowheads="1"/>
          </p:cNvSpPr>
          <p:nvPr/>
        </p:nvSpPr>
        <p:spPr bwMode="auto">
          <a:xfrm>
            <a:off x="827584" y="96887"/>
            <a:ext cx="8243887" cy="3447098"/>
          </a:xfrm>
          <a:prstGeom prst="rect">
            <a:avLst/>
          </a:prstGeom>
          <a:noFill/>
          <a:ln w="9525">
            <a:noFill/>
            <a:miter lim="800000"/>
            <a:headEnd/>
            <a:tailEnd/>
          </a:ln>
        </p:spPr>
        <p:txBody>
          <a:bodyPr wrap="square" anchor="ctr">
            <a:spAutoFit/>
          </a:bodyPr>
          <a:lstStyle/>
          <a:p>
            <a:pPr eaLnBrk="0" hangingPunct="0"/>
            <a:r>
              <a:rPr lang="en-CA" sz="4400" b="1" dirty="0">
                <a:solidFill>
                  <a:srgbClr val="002060"/>
                </a:solidFill>
                <a:latin typeface="Calibri" pitchFamily="34" charset="0"/>
                <a:ea typeface="Calibri" pitchFamily="34" charset="0"/>
                <a:cs typeface="Times New Roman" pitchFamily="18" charset="0"/>
              </a:rPr>
              <a:t>Petersen Population Estimate</a:t>
            </a:r>
            <a:endParaRPr lang="en-CA" sz="2200" b="1" dirty="0">
              <a:solidFill>
                <a:srgbClr val="002060"/>
              </a:solidFill>
              <a:latin typeface="Calibri" pitchFamily="34" charset="0"/>
              <a:ea typeface="Calibri" pitchFamily="34" charset="0"/>
              <a:cs typeface="Times New Roman" pitchFamily="18" charset="0"/>
            </a:endParaRPr>
          </a:p>
          <a:p>
            <a:pPr eaLnBrk="0" hangingPunct="0"/>
            <a:endParaRPr lang="en-CA" sz="600" dirty="0">
              <a:ea typeface="Calibri" pitchFamily="34" charset="0"/>
              <a:cs typeface="Times New Roman" pitchFamily="18" charset="0"/>
            </a:endParaRPr>
          </a:p>
          <a:p>
            <a:pPr eaLnBrk="0" hangingPunct="0"/>
            <a:r>
              <a:rPr lang="en-CA" sz="1800" b="1" dirty="0">
                <a:solidFill>
                  <a:srgbClr val="FF0000"/>
                </a:solidFill>
                <a:latin typeface="Calibri" pitchFamily="34" charset="0"/>
                <a:ea typeface="Calibri" pitchFamily="34" charset="0"/>
                <a:cs typeface="Times New Roman" pitchFamily="18" charset="0"/>
              </a:rPr>
              <a:t>Number of Fish Clipped in Year #1  X  Repeat Spawners in Year # 2  /  by Clips from Year # 1 Captured in Year # 2</a:t>
            </a:r>
          </a:p>
          <a:p>
            <a:pPr eaLnBrk="0" hangingPunct="0"/>
            <a:endParaRPr lang="en-CA" sz="600" dirty="0">
              <a:ea typeface="Calibri" pitchFamily="34" charset="0"/>
              <a:cs typeface="Times New Roman" pitchFamily="18" charset="0"/>
            </a:endParaRPr>
          </a:p>
          <a:p>
            <a:pPr eaLnBrk="0" hangingPunct="0"/>
            <a:r>
              <a:rPr lang="en-CA" sz="1800" b="1" dirty="0">
                <a:solidFill>
                  <a:srgbClr val="FF0000"/>
                </a:solidFill>
                <a:latin typeface="Calibri" pitchFamily="34" charset="0"/>
                <a:ea typeface="Calibri" pitchFamily="34" charset="0"/>
                <a:cs typeface="Times New Roman" pitchFamily="18" charset="0"/>
              </a:rPr>
              <a:t>Example :</a:t>
            </a:r>
            <a:endParaRPr lang="en-CA" sz="600" dirty="0">
              <a:ea typeface="Calibri" pitchFamily="34" charset="0"/>
              <a:cs typeface="Times New Roman" pitchFamily="18" charset="0"/>
            </a:endParaRPr>
          </a:p>
          <a:p>
            <a:pPr eaLnBrk="0" hangingPunct="0"/>
            <a:r>
              <a:rPr lang="en-CA" sz="1600" b="1" dirty="0">
                <a:latin typeface="Calibri" pitchFamily="34" charset="0"/>
                <a:ea typeface="Calibri" pitchFamily="34" charset="0"/>
                <a:cs typeface="Times New Roman" pitchFamily="18" charset="0"/>
              </a:rPr>
              <a:t>359 marked in Year #1</a:t>
            </a:r>
            <a:endParaRPr lang="en-CA" sz="600" dirty="0">
              <a:ea typeface="Calibri" pitchFamily="34" charset="0"/>
              <a:cs typeface="Times New Roman" pitchFamily="18" charset="0"/>
            </a:endParaRPr>
          </a:p>
          <a:p>
            <a:pPr eaLnBrk="0" hangingPunct="0"/>
            <a:r>
              <a:rPr lang="en-CA" sz="1600" b="1" dirty="0">
                <a:latin typeface="Calibri" pitchFamily="34" charset="0"/>
                <a:ea typeface="Calibri" pitchFamily="34" charset="0"/>
                <a:cs typeface="Times New Roman" pitchFamily="18" charset="0"/>
              </a:rPr>
              <a:t>305 Repeat Spawners Year # 2</a:t>
            </a:r>
            <a:endParaRPr lang="en-CA" sz="600" dirty="0">
              <a:ea typeface="Calibri" pitchFamily="34" charset="0"/>
              <a:cs typeface="Times New Roman" pitchFamily="18" charset="0"/>
            </a:endParaRPr>
          </a:p>
          <a:p>
            <a:pPr eaLnBrk="0" hangingPunct="0"/>
            <a:r>
              <a:rPr lang="en-CA" sz="1600" b="1" dirty="0">
                <a:latin typeface="Calibri" pitchFamily="34" charset="0"/>
                <a:ea typeface="Calibri" pitchFamily="34" charset="0"/>
                <a:cs typeface="Times New Roman" pitchFamily="18" charset="0"/>
              </a:rPr>
              <a:t>31 Marked fish from Year # 1 Captured in Year #2</a:t>
            </a:r>
          </a:p>
          <a:p>
            <a:pPr eaLnBrk="0" hangingPunct="0"/>
            <a:endParaRPr lang="en-CA" sz="600" dirty="0">
              <a:ea typeface="Calibri" pitchFamily="34" charset="0"/>
              <a:cs typeface="Times New Roman" pitchFamily="18" charset="0"/>
            </a:endParaRPr>
          </a:p>
          <a:p>
            <a:pPr eaLnBrk="0" hangingPunct="0"/>
            <a:r>
              <a:rPr lang="en-CA" sz="1800" b="1" dirty="0">
                <a:solidFill>
                  <a:srgbClr val="FF0000"/>
                </a:solidFill>
                <a:latin typeface="Calibri" pitchFamily="34" charset="0"/>
                <a:ea typeface="Calibri" pitchFamily="34" charset="0"/>
                <a:cs typeface="Times New Roman" pitchFamily="18" charset="0"/>
              </a:rPr>
              <a:t>359 X 305</a:t>
            </a:r>
            <a:endParaRPr lang="en-CA" sz="600" dirty="0">
              <a:ea typeface="Calibri" pitchFamily="34" charset="0"/>
              <a:cs typeface="Times New Roman" pitchFamily="18" charset="0"/>
            </a:endParaRPr>
          </a:p>
          <a:p>
            <a:pPr eaLnBrk="0" hangingPunct="0"/>
            <a:r>
              <a:rPr lang="en-CA" sz="1800" b="1" dirty="0">
                <a:solidFill>
                  <a:srgbClr val="FF0000"/>
                </a:solidFill>
                <a:latin typeface="Calibri" pitchFamily="34" charset="0"/>
                <a:ea typeface="Calibri" pitchFamily="34" charset="0"/>
                <a:cs typeface="Times New Roman" pitchFamily="18" charset="0"/>
              </a:rPr>
              <a:t> ------------        = 3532 +- 1126 @ 95 % Confidence (year #1)</a:t>
            </a:r>
            <a:endParaRPr lang="en-CA" sz="600" dirty="0">
              <a:ea typeface="Calibri" pitchFamily="34" charset="0"/>
              <a:cs typeface="Times New Roman" pitchFamily="18" charset="0"/>
            </a:endParaRPr>
          </a:p>
          <a:p>
            <a:pPr eaLnBrk="0" hangingPunct="0"/>
            <a:r>
              <a:rPr lang="en-CA" sz="1800" b="1" dirty="0">
                <a:solidFill>
                  <a:srgbClr val="FF0000"/>
                </a:solidFill>
                <a:latin typeface="Calibri" pitchFamily="34" charset="0"/>
                <a:ea typeface="Calibri" pitchFamily="34" charset="0"/>
                <a:cs typeface="Times New Roman" pitchFamily="18" charset="0"/>
              </a:rPr>
              <a:t>       31</a:t>
            </a:r>
            <a:endParaRPr lang="en-CA" dirty="0">
              <a:ea typeface="Calibri" pitchFamily="34" charset="0"/>
              <a:cs typeface="Times New Roman" pitchFamily="18" charset="0"/>
            </a:endParaRPr>
          </a:p>
        </p:txBody>
      </p:sp>
      <p:sp>
        <p:nvSpPr>
          <p:cNvPr id="3" name="TextBox 2"/>
          <p:cNvSpPr txBox="1"/>
          <p:nvPr/>
        </p:nvSpPr>
        <p:spPr>
          <a:xfrm>
            <a:off x="598612" y="4119462"/>
            <a:ext cx="7632848" cy="3046988"/>
          </a:xfrm>
          <a:prstGeom prst="rect">
            <a:avLst/>
          </a:prstGeom>
          <a:noFill/>
        </p:spPr>
        <p:txBody>
          <a:bodyPr wrap="square" rtlCol="0">
            <a:spAutoFit/>
          </a:bodyPr>
          <a:lstStyle/>
          <a:p>
            <a:r>
              <a:rPr lang="en-CA" sz="2400" b="1" dirty="0">
                <a:solidFill>
                  <a:schemeClr val="accent6">
                    <a:lumMod val="75000"/>
                  </a:schemeClr>
                </a:solidFill>
              </a:rPr>
              <a:t>Neebing River…..2133 +- 1169  (north branch 2020)</a:t>
            </a:r>
          </a:p>
          <a:p>
            <a:r>
              <a:rPr lang="en-CA" sz="2400" b="1" dirty="0">
                <a:solidFill>
                  <a:schemeClr val="accent6">
                    <a:lumMod val="75000"/>
                  </a:schemeClr>
                </a:solidFill>
              </a:rPr>
              <a:t>McIntyre River…..5263 +- 2513  (2021)</a:t>
            </a:r>
          </a:p>
          <a:p>
            <a:r>
              <a:rPr lang="en-CA" sz="2400" b="1" dirty="0">
                <a:solidFill>
                  <a:schemeClr val="accent6">
                    <a:lumMod val="75000"/>
                  </a:schemeClr>
                </a:solidFill>
              </a:rPr>
              <a:t>McVicar Creek…..2184 (2020)</a:t>
            </a:r>
          </a:p>
          <a:p>
            <a:r>
              <a:rPr lang="en-CA" sz="2400" b="1" dirty="0">
                <a:solidFill>
                  <a:schemeClr val="accent6">
                    <a:lumMod val="75000"/>
                  </a:schemeClr>
                </a:solidFill>
              </a:rPr>
              <a:t>Portage Creek…..182 (2020)</a:t>
            </a:r>
          </a:p>
          <a:p>
            <a:r>
              <a:rPr lang="en-CA" sz="2400" b="1" dirty="0">
                <a:solidFill>
                  <a:schemeClr val="accent6">
                    <a:lumMod val="75000"/>
                  </a:schemeClr>
                </a:solidFill>
              </a:rPr>
              <a:t>MacKenzie River..328 +- 178 (2021)</a:t>
            </a:r>
          </a:p>
          <a:p>
            <a:endParaRPr lang="en-CA" sz="2400" b="1" dirty="0">
              <a:solidFill>
                <a:schemeClr val="accent6">
                  <a:lumMod val="75000"/>
                </a:schemeClr>
              </a:solidFill>
            </a:endParaRPr>
          </a:p>
          <a:p>
            <a:endParaRPr lang="en-CA" sz="2400" b="1" dirty="0">
              <a:solidFill>
                <a:schemeClr val="accent6">
                  <a:lumMod val="75000"/>
                </a:schemeClr>
              </a:solidFill>
            </a:endParaRPr>
          </a:p>
          <a:p>
            <a:endParaRPr lang="en-CA" sz="2400" b="1" dirty="0">
              <a:solidFill>
                <a:schemeClr val="accent6">
                  <a:lumMod val="75000"/>
                </a:schemeClr>
              </a:solidFill>
            </a:endParaRPr>
          </a:p>
        </p:txBody>
      </p:sp>
      <p:sp>
        <p:nvSpPr>
          <p:cNvPr id="4" name="TextBox 3"/>
          <p:cNvSpPr txBox="1"/>
          <p:nvPr/>
        </p:nvSpPr>
        <p:spPr>
          <a:xfrm>
            <a:off x="1187624" y="3600891"/>
            <a:ext cx="5112568" cy="461665"/>
          </a:xfrm>
          <a:prstGeom prst="rect">
            <a:avLst/>
          </a:prstGeom>
          <a:noFill/>
        </p:spPr>
        <p:txBody>
          <a:bodyPr wrap="square" rtlCol="0">
            <a:spAutoFit/>
          </a:bodyPr>
          <a:lstStyle/>
          <a:p>
            <a:r>
              <a:rPr lang="en-CA" sz="2400" b="1" dirty="0">
                <a:solidFill>
                  <a:srgbClr val="002060"/>
                </a:solidFill>
              </a:rPr>
              <a:t>     Estimated Number of Adults</a:t>
            </a:r>
          </a:p>
        </p:txBody>
      </p:sp>
      <p:sp>
        <p:nvSpPr>
          <p:cNvPr id="5" name="TextBox 4"/>
          <p:cNvSpPr txBox="1"/>
          <p:nvPr/>
        </p:nvSpPr>
        <p:spPr>
          <a:xfrm>
            <a:off x="895276" y="6165304"/>
            <a:ext cx="5976664" cy="307777"/>
          </a:xfrm>
          <a:prstGeom prst="rect">
            <a:avLst/>
          </a:prstGeom>
          <a:noFill/>
        </p:spPr>
        <p:txBody>
          <a:bodyPr wrap="square" rtlCol="0">
            <a:spAutoFit/>
          </a:bodyPr>
          <a:lstStyle/>
          <a:p>
            <a:r>
              <a:rPr lang="en-CA" sz="1400" b="1" dirty="0">
                <a:solidFill>
                  <a:srgbClr val="FF0000"/>
                </a:solidFill>
              </a:rPr>
              <a:t> 2021 population estimates for are based on recaptures from 2022</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5A3FB5F-1827-8F2F-FD0A-843963D73E54}"/>
              </a:ext>
            </a:extLst>
          </p:cNvPr>
          <p:cNvPicPr>
            <a:picLocks noChangeAspect="1"/>
          </p:cNvPicPr>
          <p:nvPr/>
        </p:nvPicPr>
        <p:blipFill>
          <a:blip r:embed="rId2" cstate="print"/>
          <a:srcRect/>
          <a:stretch>
            <a:fillRect/>
          </a:stretch>
        </p:blipFill>
        <p:spPr bwMode="auto">
          <a:xfrm>
            <a:off x="971600" y="620688"/>
            <a:ext cx="7200800" cy="5688632"/>
          </a:xfrm>
          <a:prstGeom prst="rect">
            <a:avLst/>
          </a:prstGeom>
          <a:noFill/>
          <a:ln w="9525">
            <a:noFill/>
            <a:miter lim="800000"/>
            <a:headEnd/>
            <a:tailEnd/>
          </a:ln>
        </p:spPr>
      </p:pic>
    </p:spTree>
    <p:extLst>
      <p:ext uri="{BB962C8B-B14F-4D97-AF65-F5344CB8AC3E}">
        <p14:creationId xmlns:p14="http://schemas.microsoft.com/office/powerpoint/2010/main" val="30479465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070EA9-63E8-42D6-8B8D-535744D73B6D}"/>
              </a:ext>
            </a:extLst>
          </p:cNvPr>
          <p:cNvPicPr/>
          <p:nvPr/>
        </p:nvPicPr>
        <p:blipFill>
          <a:blip r:embed="rId2" cstate="print"/>
          <a:srcRect/>
          <a:stretch>
            <a:fillRect/>
          </a:stretch>
        </p:blipFill>
        <p:spPr bwMode="auto">
          <a:xfrm>
            <a:off x="323528" y="620688"/>
            <a:ext cx="8568952" cy="5688632"/>
          </a:xfrm>
          <a:prstGeom prst="rect">
            <a:avLst/>
          </a:prstGeom>
          <a:noFill/>
          <a:ln w="9525">
            <a:noFill/>
            <a:miter lim="800000"/>
            <a:headEnd/>
            <a:tailEnd/>
          </a:ln>
        </p:spPr>
      </p:pic>
    </p:spTree>
    <p:extLst>
      <p:ext uri="{BB962C8B-B14F-4D97-AF65-F5344CB8AC3E}">
        <p14:creationId xmlns:p14="http://schemas.microsoft.com/office/powerpoint/2010/main" val="3831402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11560" y="188640"/>
            <a:ext cx="8229600" cy="1139825"/>
          </a:xfrm>
        </p:spPr>
        <p:txBody>
          <a:bodyPr>
            <a:noAutofit/>
          </a:bodyPr>
          <a:lstStyle/>
          <a:p>
            <a:pPr algn="ctr"/>
            <a:r>
              <a:rPr lang="en-US" sz="4000" b="1" dirty="0">
                <a:solidFill>
                  <a:srgbClr val="C00000"/>
                </a:solidFill>
                <a:latin typeface="Arial" panose="020B0604020202020204" pitchFamily="34" charset="0"/>
                <a:cs typeface="Arial" panose="020B0604020202020204" pitchFamily="34" charset="0"/>
              </a:rPr>
              <a:t>Data Obtained from Scale Samples</a:t>
            </a:r>
            <a:endParaRPr lang="en-CA" sz="4000" b="1" dirty="0">
              <a:solidFill>
                <a:srgbClr val="C00000"/>
              </a:solidFill>
              <a:latin typeface="Arial" panose="020B0604020202020204" pitchFamily="34" charset="0"/>
              <a:cs typeface="Arial" panose="020B0604020202020204" pitchFamily="34" charset="0"/>
            </a:endParaRPr>
          </a:p>
        </p:txBody>
      </p:sp>
      <p:pic>
        <p:nvPicPr>
          <p:cNvPr id="22533" name="Picture 5" descr="Steelhead Scale"/>
          <p:cNvPicPr>
            <a:picLocks noGrp="1" noChangeAspect="1" noChangeArrowheads="1"/>
          </p:cNvPicPr>
          <p:nvPr>
            <p:ph sz="half" idx="1"/>
          </p:nvPr>
        </p:nvPicPr>
        <p:blipFill>
          <a:blip r:embed="rId2" cstate="print"/>
          <a:stretch>
            <a:fillRect/>
          </a:stretch>
        </p:blipFill>
        <p:spPr>
          <a:xfrm>
            <a:off x="5452699" y="1639341"/>
            <a:ext cx="3295765" cy="4525963"/>
          </a:xfrm>
          <a:ln/>
        </p:spPr>
        <p:style>
          <a:lnRef idx="2">
            <a:schemeClr val="accent1">
              <a:shade val="50000"/>
            </a:schemeClr>
          </a:lnRef>
          <a:fillRef idx="1">
            <a:schemeClr val="accent1"/>
          </a:fillRef>
          <a:effectRef idx="0">
            <a:schemeClr val="accent1"/>
          </a:effectRef>
          <a:fontRef idx="minor">
            <a:schemeClr val="lt1"/>
          </a:fontRef>
        </p:style>
      </p:pic>
      <p:sp>
        <p:nvSpPr>
          <p:cNvPr id="22531" name="Rectangle 3"/>
          <p:cNvSpPr>
            <a:spLocks noGrp="1" noChangeArrowheads="1"/>
          </p:cNvSpPr>
          <p:nvPr>
            <p:ph type="body" sz="half" idx="2"/>
          </p:nvPr>
        </p:nvSpPr>
        <p:spPr>
          <a:xfrm>
            <a:off x="107504" y="1628800"/>
            <a:ext cx="5760640" cy="5112568"/>
          </a:xfrm>
        </p:spPr>
        <p:txBody>
          <a:bodyPr>
            <a:normAutofit/>
          </a:bodyPr>
          <a:lstStyle/>
          <a:p>
            <a:pPr>
              <a:lnSpc>
                <a:spcPct val="150000"/>
              </a:lnSpc>
            </a:pPr>
            <a:r>
              <a:rPr lang="en-US" sz="2800" b="1" dirty="0">
                <a:latin typeface="Arial" pitchFamily="34" charset="0"/>
                <a:cs typeface="Arial" pitchFamily="34" charset="0"/>
              </a:rPr>
              <a:t>Number of stream years</a:t>
            </a:r>
          </a:p>
          <a:p>
            <a:pPr>
              <a:lnSpc>
                <a:spcPct val="150000"/>
              </a:lnSpc>
            </a:pPr>
            <a:r>
              <a:rPr lang="en-US" sz="2800" b="1" dirty="0">
                <a:latin typeface="Arial" pitchFamily="34" charset="0"/>
                <a:cs typeface="Arial" pitchFamily="34" charset="0"/>
              </a:rPr>
              <a:t>Number of lake years</a:t>
            </a:r>
          </a:p>
          <a:p>
            <a:pPr>
              <a:lnSpc>
                <a:spcPct val="150000"/>
              </a:lnSpc>
            </a:pPr>
            <a:r>
              <a:rPr lang="en-US" sz="2800" b="1" dirty="0">
                <a:latin typeface="Arial" pitchFamily="34" charset="0"/>
                <a:cs typeface="Arial" pitchFamily="34" charset="0"/>
              </a:rPr>
              <a:t>Total age</a:t>
            </a:r>
          </a:p>
          <a:p>
            <a:pPr>
              <a:lnSpc>
                <a:spcPct val="150000"/>
              </a:lnSpc>
            </a:pPr>
            <a:r>
              <a:rPr lang="en-US" sz="2800" b="1" dirty="0">
                <a:latin typeface="Arial" pitchFamily="34" charset="0"/>
                <a:cs typeface="Arial" pitchFamily="34" charset="0"/>
              </a:rPr>
              <a:t>Age at maturity</a:t>
            </a:r>
          </a:p>
          <a:p>
            <a:pPr>
              <a:lnSpc>
                <a:spcPct val="150000"/>
              </a:lnSpc>
            </a:pPr>
            <a:r>
              <a:rPr lang="en-US" sz="2800" b="1" dirty="0">
                <a:latin typeface="Arial" pitchFamily="34" charset="0"/>
                <a:cs typeface="Arial" pitchFamily="34" charset="0"/>
              </a:rPr>
              <a:t>Lake Years at Maturity</a:t>
            </a:r>
          </a:p>
          <a:p>
            <a:pPr>
              <a:lnSpc>
                <a:spcPct val="150000"/>
              </a:lnSpc>
            </a:pPr>
            <a:r>
              <a:rPr lang="en-US" sz="2800" b="1" dirty="0">
                <a:latin typeface="Arial" pitchFamily="34" charset="0"/>
                <a:cs typeface="Arial" pitchFamily="34" charset="0"/>
              </a:rPr>
              <a:t>Number of spawning events</a:t>
            </a:r>
          </a:p>
          <a:p>
            <a:pPr>
              <a:lnSpc>
                <a:spcPct val="150000"/>
              </a:lnSpc>
            </a:pPr>
            <a:r>
              <a:rPr lang="en-US" sz="2800" b="1" dirty="0">
                <a:latin typeface="Arial" pitchFamily="34" charset="0"/>
                <a:cs typeface="Arial" pitchFamily="34" charset="0"/>
              </a:rPr>
              <a:t>Size at age</a:t>
            </a:r>
          </a:p>
          <a:p>
            <a:pPr>
              <a:lnSpc>
                <a:spcPct val="150000"/>
              </a:lnSpc>
            </a:pPr>
            <a:endParaRPr lang="en-US" sz="2800" b="1" dirty="0">
              <a:latin typeface="Arial" pitchFamily="34" charset="0"/>
              <a:cs typeface="Arial" pitchFamily="34" charset="0"/>
            </a:endParaRPr>
          </a:p>
          <a:p>
            <a:pPr>
              <a:lnSpc>
                <a:spcPct val="150000"/>
              </a:lnSpc>
              <a:buFont typeface="Wingdings" pitchFamily="2" charset="2"/>
              <a:buNone/>
            </a:pPr>
            <a:endParaRPr lang="en-CA" sz="2800" b="1" dirty="0">
              <a:latin typeface="Arial" panose="020B0604020202020204" pitchFamily="34" charset="0"/>
              <a:cs typeface="Arial" panose="020B0604020202020204" pitchFamily="34" charset="0"/>
            </a:endParaRPr>
          </a:p>
        </p:txBody>
      </p:sp>
      <p:sp>
        <p:nvSpPr>
          <p:cNvPr id="22532" name="Rectangle 4"/>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CA" dirty="0"/>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6"/>
          <p:cNvSpPr>
            <a:spLocks noGrp="1" noChangeArrowheads="1"/>
          </p:cNvSpPr>
          <p:nvPr>
            <p:ph type="title"/>
          </p:nvPr>
        </p:nvSpPr>
        <p:spPr>
          <a:xfrm>
            <a:off x="323528" y="332656"/>
            <a:ext cx="8004290" cy="638944"/>
          </a:xfrm>
        </p:spPr>
        <p:txBody>
          <a:bodyPr>
            <a:noAutofit/>
          </a:bodyPr>
          <a:lstStyle/>
          <a:p>
            <a:pPr eaLnBrk="1" hangingPunct="1"/>
            <a:r>
              <a:rPr lang="en-CA" sz="4000" b="1" dirty="0">
                <a:solidFill>
                  <a:srgbClr val="C00000"/>
                </a:solidFill>
                <a:latin typeface="Arial" panose="020B0604020202020204" pitchFamily="34" charset="0"/>
                <a:cs typeface="Arial" panose="020B0604020202020204" pitchFamily="34" charset="0"/>
              </a:rPr>
              <a:t>Life History</a:t>
            </a:r>
          </a:p>
        </p:txBody>
      </p:sp>
      <p:pic>
        <p:nvPicPr>
          <p:cNvPr id="9219" name="Picture 10" descr="Steelhead Scale"/>
          <p:cNvPicPr>
            <a:picLocks noGrp="1" noChangeAspect="1" noChangeArrowheads="1"/>
          </p:cNvPicPr>
          <p:nvPr>
            <p:ph sz="quarter" idx="4294967295"/>
          </p:nvPr>
        </p:nvPicPr>
        <p:blipFill>
          <a:blip r:embed="rId3" cstate="print"/>
          <a:srcRect/>
          <a:stretch>
            <a:fillRect/>
          </a:stretch>
        </p:blipFill>
        <p:spPr>
          <a:xfrm>
            <a:off x="1115616" y="1412776"/>
            <a:ext cx="4824413" cy="5157788"/>
          </a:xfrm>
        </p:spPr>
      </p:pic>
      <p:sp>
        <p:nvSpPr>
          <p:cNvPr id="9220" name="Line 17"/>
          <p:cNvSpPr>
            <a:spLocks noChangeShapeType="1"/>
          </p:cNvSpPr>
          <p:nvPr/>
        </p:nvSpPr>
        <p:spPr bwMode="auto">
          <a:xfrm flipH="1" flipV="1">
            <a:off x="3779838" y="4292600"/>
            <a:ext cx="4032250" cy="288925"/>
          </a:xfrm>
          <a:prstGeom prst="line">
            <a:avLst/>
          </a:prstGeom>
          <a:noFill/>
          <a:ln w="9525">
            <a:solidFill>
              <a:schemeClr val="tx1"/>
            </a:solidFill>
            <a:round/>
            <a:headEnd/>
            <a:tailEnd type="triangle" w="med" len="med"/>
          </a:ln>
        </p:spPr>
        <p:txBody>
          <a:bodyPr/>
          <a:lstStyle/>
          <a:p>
            <a:endParaRPr lang="en-CA" dirty="0"/>
          </a:p>
        </p:txBody>
      </p:sp>
      <p:sp>
        <p:nvSpPr>
          <p:cNvPr id="9221" name="Line 18"/>
          <p:cNvSpPr>
            <a:spLocks noChangeShapeType="1"/>
          </p:cNvSpPr>
          <p:nvPr/>
        </p:nvSpPr>
        <p:spPr bwMode="auto">
          <a:xfrm flipH="1" flipV="1">
            <a:off x="3563938" y="4437063"/>
            <a:ext cx="3600450" cy="1368425"/>
          </a:xfrm>
          <a:prstGeom prst="line">
            <a:avLst/>
          </a:prstGeom>
          <a:noFill/>
          <a:ln w="9525">
            <a:solidFill>
              <a:schemeClr val="tx1"/>
            </a:solidFill>
            <a:round/>
            <a:headEnd/>
            <a:tailEnd type="triangle" w="med" len="med"/>
          </a:ln>
        </p:spPr>
        <p:txBody>
          <a:bodyPr/>
          <a:lstStyle/>
          <a:p>
            <a:endParaRPr lang="en-CA" dirty="0"/>
          </a:p>
        </p:txBody>
      </p:sp>
      <p:sp>
        <p:nvSpPr>
          <p:cNvPr id="9222" name="Line 19"/>
          <p:cNvSpPr>
            <a:spLocks noChangeShapeType="1"/>
          </p:cNvSpPr>
          <p:nvPr/>
        </p:nvSpPr>
        <p:spPr bwMode="auto">
          <a:xfrm flipH="1" flipV="1">
            <a:off x="4427538" y="3284538"/>
            <a:ext cx="3240087" cy="215900"/>
          </a:xfrm>
          <a:prstGeom prst="line">
            <a:avLst/>
          </a:prstGeom>
          <a:noFill/>
          <a:ln w="9525">
            <a:solidFill>
              <a:schemeClr val="tx1"/>
            </a:solidFill>
            <a:round/>
            <a:headEnd/>
            <a:tailEnd type="triangle" w="med" len="med"/>
          </a:ln>
        </p:spPr>
        <p:txBody>
          <a:bodyPr/>
          <a:lstStyle/>
          <a:p>
            <a:endParaRPr lang="en-CA" dirty="0"/>
          </a:p>
        </p:txBody>
      </p:sp>
      <p:sp>
        <p:nvSpPr>
          <p:cNvPr id="9224" name="Line 21"/>
          <p:cNvSpPr>
            <a:spLocks noChangeShapeType="1"/>
          </p:cNvSpPr>
          <p:nvPr/>
        </p:nvSpPr>
        <p:spPr bwMode="auto">
          <a:xfrm flipH="1">
            <a:off x="3203575" y="1628775"/>
            <a:ext cx="3024188" cy="215900"/>
          </a:xfrm>
          <a:prstGeom prst="line">
            <a:avLst/>
          </a:prstGeom>
          <a:noFill/>
          <a:ln w="9525">
            <a:solidFill>
              <a:schemeClr val="tx1"/>
            </a:solidFill>
            <a:round/>
            <a:headEnd/>
            <a:tailEnd type="triangle" w="med" len="med"/>
          </a:ln>
        </p:spPr>
        <p:txBody>
          <a:bodyPr/>
          <a:lstStyle/>
          <a:p>
            <a:endParaRPr lang="en-CA" b="1" dirty="0"/>
          </a:p>
        </p:txBody>
      </p:sp>
      <p:sp>
        <p:nvSpPr>
          <p:cNvPr id="9225" name="Text Box 24"/>
          <p:cNvSpPr txBox="1">
            <a:spLocks noChangeArrowheads="1"/>
          </p:cNvSpPr>
          <p:nvPr/>
        </p:nvSpPr>
        <p:spPr bwMode="auto">
          <a:xfrm>
            <a:off x="7164388" y="5734050"/>
            <a:ext cx="1512887" cy="646331"/>
          </a:xfrm>
          <a:prstGeom prst="rect">
            <a:avLst/>
          </a:prstGeom>
          <a:noFill/>
          <a:ln w="9525">
            <a:noFill/>
            <a:miter lim="800000"/>
            <a:headEnd/>
            <a:tailEnd/>
          </a:ln>
        </p:spPr>
        <p:txBody>
          <a:bodyPr>
            <a:spAutoFit/>
          </a:bodyPr>
          <a:lstStyle/>
          <a:p>
            <a:pPr>
              <a:spcBef>
                <a:spcPct val="50000"/>
              </a:spcBef>
            </a:pPr>
            <a:r>
              <a:rPr lang="en-CA" sz="1800" b="1" dirty="0"/>
              <a:t>First Stream Year</a:t>
            </a:r>
          </a:p>
        </p:txBody>
      </p:sp>
      <p:sp>
        <p:nvSpPr>
          <p:cNvPr id="9226" name="Text Box 25"/>
          <p:cNvSpPr txBox="1">
            <a:spLocks noChangeArrowheads="1"/>
          </p:cNvSpPr>
          <p:nvPr/>
        </p:nvSpPr>
        <p:spPr bwMode="auto">
          <a:xfrm>
            <a:off x="7740650" y="4437063"/>
            <a:ext cx="1403350" cy="915987"/>
          </a:xfrm>
          <a:prstGeom prst="rect">
            <a:avLst/>
          </a:prstGeom>
          <a:noFill/>
          <a:ln w="9525">
            <a:noFill/>
            <a:miter lim="800000"/>
            <a:headEnd/>
            <a:tailEnd/>
          </a:ln>
        </p:spPr>
        <p:txBody>
          <a:bodyPr>
            <a:spAutoFit/>
          </a:bodyPr>
          <a:lstStyle/>
          <a:p>
            <a:pPr>
              <a:spcBef>
                <a:spcPct val="50000"/>
              </a:spcBef>
            </a:pPr>
            <a:r>
              <a:rPr lang="en-CA" sz="1800" b="1" dirty="0"/>
              <a:t>Second Stream Year</a:t>
            </a:r>
          </a:p>
        </p:txBody>
      </p:sp>
      <p:sp>
        <p:nvSpPr>
          <p:cNvPr id="9227" name="Text Box 26"/>
          <p:cNvSpPr txBox="1">
            <a:spLocks noChangeArrowheads="1"/>
          </p:cNvSpPr>
          <p:nvPr/>
        </p:nvSpPr>
        <p:spPr bwMode="auto">
          <a:xfrm>
            <a:off x="7667625" y="3284538"/>
            <a:ext cx="1476375" cy="915987"/>
          </a:xfrm>
          <a:prstGeom prst="rect">
            <a:avLst/>
          </a:prstGeom>
          <a:noFill/>
          <a:ln w="9525">
            <a:noFill/>
            <a:miter lim="800000"/>
            <a:headEnd/>
            <a:tailEnd/>
          </a:ln>
        </p:spPr>
        <p:txBody>
          <a:bodyPr>
            <a:spAutoFit/>
          </a:bodyPr>
          <a:lstStyle/>
          <a:p>
            <a:pPr>
              <a:spcBef>
                <a:spcPct val="50000"/>
              </a:spcBef>
            </a:pPr>
            <a:r>
              <a:rPr lang="en-CA" sz="1800" b="1" dirty="0"/>
              <a:t>First Lake Year, First Spawn</a:t>
            </a:r>
          </a:p>
        </p:txBody>
      </p:sp>
      <p:sp>
        <p:nvSpPr>
          <p:cNvPr id="9228" name="Text Box 27"/>
          <p:cNvSpPr txBox="1">
            <a:spLocks noChangeArrowheads="1"/>
          </p:cNvSpPr>
          <p:nvPr/>
        </p:nvSpPr>
        <p:spPr bwMode="auto">
          <a:xfrm>
            <a:off x="7380288" y="2276475"/>
            <a:ext cx="1763712" cy="366713"/>
          </a:xfrm>
          <a:prstGeom prst="rect">
            <a:avLst/>
          </a:prstGeom>
          <a:noFill/>
          <a:ln w="9525">
            <a:noFill/>
            <a:miter lim="800000"/>
            <a:headEnd/>
            <a:tailEnd/>
          </a:ln>
        </p:spPr>
        <p:txBody>
          <a:bodyPr>
            <a:spAutoFit/>
          </a:bodyPr>
          <a:lstStyle/>
          <a:p>
            <a:pPr>
              <a:spcBef>
                <a:spcPct val="50000"/>
              </a:spcBef>
            </a:pPr>
            <a:endParaRPr lang="en-US" sz="1800" dirty="0"/>
          </a:p>
        </p:txBody>
      </p:sp>
      <p:sp>
        <p:nvSpPr>
          <p:cNvPr id="9229" name="Text Box 28"/>
          <p:cNvSpPr txBox="1">
            <a:spLocks noChangeArrowheads="1"/>
          </p:cNvSpPr>
          <p:nvPr/>
        </p:nvSpPr>
        <p:spPr bwMode="auto">
          <a:xfrm>
            <a:off x="7596188" y="2060575"/>
            <a:ext cx="1763712" cy="915988"/>
          </a:xfrm>
          <a:prstGeom prst="rect">
            <a:avLst/>
          </a:prstGeom>
          <a:noFill/>
          <a:ln w="9525">
            <a:noFill/>
            <a:miter lim="800000"/>
            <a:headEnd/>
            <a:tailEnd/>
          </a:ln>
        </p:spPr>
        <p:txBody>
          <a:bodyPr>
            <a:spAutoFit/>
          </a:bodyPr>
          <a:lstStyle/>
          <a:p>
            <a:pPr>
              <a:spcBef>
                <a:spcPct val="50000"/>
              </a:spcBef>
            </a:pPr>
            <a:r>
              <a:rPr lang="en-CA" sz="1800" b="1" dirty="0"/>
              <a:t>Second Lake Year, Second Spawn</a:t>
            </a:r>
          </a:p>
        </p:txBody>
      </p:sp>
      <p:sp>
        <p:nvSpPr>
          <p:cNvPr id="9230" name="Text Box 29"/>
          <p:cNvSpPr txBox="1">
            <a:spLocks noChangeArrowheads="1"/>
          </p:cNvSpPr>
          <p:nvPr/>
        </p:nvSpPr>
        <p:spPr bwMode="auto">
          <a:xfrm>
            <a:off x="6156325" y="1412875"/>
            <a:ext cx="2232025" cy="641350"/>
          </a:xfrm>
          <a:prstGeom prst="rect">
            <a:avLst/>
          </a:prstGeom>
          <a:noFill/>
          <a:ln w="9525">
            <a:noFill/>
            <a:miter lim="800000"/>
            <a:headEnd/>
            <a:tailEnd/>
          </a:ln>
        </p:spPr>
        <p:txBody>
          <a:bodyPr>
            <a:spAutoFit/>
          </a:bodyPr>
          <a:lstStyle/>
          <a:p>
            <a:pPr>
              <a:spcBef>
                <a:spcPct val="50000"/>
              </a:spcBef>
            </a:pPr>
            <a:r>
              <a:rPr lang="en-CA" sz="1800" b="1" dirty="0"/>
              <a:t>Third Lake Year, Third Spawn</a:t>
            </a:r>
          </a:p>
        </p:txBody>
      </p:sp>
      <p:sp>
        <p:nvSpPr>
          <p:cNvPr id="9231" name="Text Box 30"/>
          <p:cNvSpPr txBox="1">
            <a:spLocks noChangeArrowheads="1"/>
          </p:cNvSpPr>
          <p:nvPr/>
        </p:nvSpPr>
        <p:spPr bwMode="auto">
          <a:xfrm>
            <a:off x="107504" y="0"/>
            <a:ext cx="2051050" cy="1338828"/>
          </a:xfrm>
          <a:prstGeom prst="rect">
            <a:avLst/>
          </a:prstGeom>
          <a:noFill/>
          <a:ln w="9525">
            <a:solidFill>
              <a:schemeClr val="tx1"/>
            </a:solidFill>
            <a:miter lim="800000"/>
            <a:headEnd/>
            <a:tailEnd/>
          </a:ln>
        </p:spPr>
        <p:txBody>
          <a:bodyPr>
            <a:spAutoFit/>
          </a:bodyPr>
          <a:lstStyle/>
          <a:p>
            <a:pPr>
              <a:spcBef>
                <a:spcPct val="50000"/>
              </a:spcBef>
            </a:pPr>
            <a:r>
              <a:rPr lang="en-CA" sz="1800" b="1" dirty="0">
                <a:solidFill>
                  <a:srgbClr val="C00000"/>
                </a:solidFill>
              </a:rPr>
              <a:t>Steelhead Scale: Age 5 years       </a:t>
            </a:r>
          </a:p>
          <a:p>
            <a:pPr>
              <a:spcBef>
                <a:spcPct val="50000"/>
              </a:spcBef>
            </a:pPr>
            <a:r>
              <a:rPr lang="en-CA" sz="1800" b="1" dirty="0">
                <a:solidFill>
                  <a:srgbClr val="C00000"/>
                </a:solidFill>
              </a:rPr>
              <a:t>(2 stream, 3 lake, 3</a:t>
            </a:r>
            <a:r>
              <a:rPr lang="en-CA" sz="1800" b="1" baseline="30000" dirty="0">
                <a:solidFill>
                  <a:srgbClr val="C00000"/>
                </a:solidFill>
              </a:rPr>
              <a:t>rd</a:t>
            </a:r>
            <a:r>
              <a:rPr lang="en-CA" sz="1800" b="1" dirty="0">
                <a:solidFill>
                  <a:srgbClr val="C00000"/>
                </a:solidFill>
              </a:rPr>
              <a:t> spawn)</a:t>
            </a:r>
          </a:p>
        </p:txBody>
      </p:sp>
      <p:sp>
        <p:nvSpPr>
          <p:cNvPr id="9223" name="Line 20"/>
          <p:cNvSpPr>
            <a:spLocks noChangeShapeType="1"/>
          </p:cNvSpPr>
          <p:nvPr/>
        </p:nvSpPr>
        <p:spPr bwMode="auto">
          <a:xfrm flipH="1">
            <a:off x="3995936" y="2276872"/>
            <a:ext cx="3600450" cy="360363"/>
          </a:xfrm>
          <a:prstGeom prst="line">
            <a:avLst/>
          </a:prstGeom>
          <a:noFill/>
          <a:ln w="9525">
            <a:solidFill>
              <a:schemeClr val="tx1"/>
            </a:solidFill>
            <a:round/>
            <a:headEnd/>
            <a:tailEnd type="triangle" w="med" len="med"/>
          </a:ln>
        </p:spPr>
        <p:txBody>
          <a:bodyPr/>
          <a:lstStyle/>
          <a:p>
            <a:endParaRPr lang="en-CA" dirty="0"/>
          </a:p>
        </p:txBody>
      </p:sp>
      <p:cxnSp>
        <p:nvCxnSpPr>
          <p:cNvPr id="19" name="Straight Arrow Connector 18"/>
          <p:cNvCxnSpPr/>
          <p:nvPr/>
        </p:nvCxnSpPr>
        <p:spPr>
          <a:xfrm>
            <a:off x="6588224" y="2420888"/>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p:cNvGraphicFramePr>
            <a:graphicFrameLocks noGrp="1"/>
          </p:cNvGraphicFramePr>
          <p:nvPr/>
        </p:nvGraphicFramePr>
        <p:xfrm>
          <a:off x="971603" y="3645024"/>
          <a:ext cx="7176120" cy="2999850"/>
        </p:xfrm>
        <a:graphic>
          <a:graphicData uri="http://schemas.openxmlformats.org/drawingml/2006/table">
            <a:tbl>
              <a:tblPr/>
              <a:tblGrid>
                <a:gridCol w="277394">
                  <a:extLst>
                    <a:ext uri="{9D8B030D-6E8A-4147-A177-3AD203B41FA5}">
                      <a16:colId xmlns:a16="http://schemas.microsoft.com/office/drawing/2014/main" val="20000"/>
                    </a:ext>
                  </a:extLst>
                </a:gridCol>
                <a:gridCol w="494108">
                  <a:extLst>
                    <a:ext uri="{9D8B030D-6E8A-4147-A177-3AD203B41FA5}">
                      <a16:colId xmlns:a16="http://schemas.microsoft.com/office/drawing/2014/main" val="20001"/>
                    </a:ext>
                  </a:extLst>
                </a:gridCol>
                <a:gridCol w="368413">
                  <a:extLst>
                    <a:ext uri="{9D8B030D-6E8A-4147-A177-3AD203B41FA5}">
                      <a16:colId xmlns:a16="http://schemas.microsoft.com/office/drawing/2014/main" val="20002"/>
                    </a:ext>
                  </a:extLst>
                </a:gridCol>
                <a:gridCol w="277394">
                  <a:extLst>
                    <a:ext uri="{9D8B030D-6E8A-4147-A177-3AD203B41FA5}">
                      <a16:colId xmlns:a16="http://schemas.microsoft.com/office/drawing/2014/main" val="20003"/>
                    </a:ext>
                  </a:extLst>
                </a:gridCol>
                <a:gridCol w="277394">
                  <a:extLst>
                    <a:ext uri="{9D8B030D-6E8A-4147-A177-3AD203B41FA5}">
                      <a16:colId xmlns:a16="http://schemas.microsoft.com/office/drawing/2014/main" val="20004"/>
                    </a:ext>
                  </a:extLst>
                </a:gridCol>
                <a:gridCol w="273060">
                  <a:extLst>
                    <a:ext uri="{9D8B030D-6E8A-4147-A177-3AD203B41FA5}">
                      <a16:colId xmlns:a16="http://schemas.microsoft.com/office/drawing/2014/main" val="20005"/>
                    </a:ext>
                  </a:extLst>
                </a:gridCol>
                <a:gridCol w="339519">
                  <a:extLst>
                    <a:ext uri="{9D8B030D-6E8A-4147-A177-3AD203B41FA5}">
                      <a16:colId xmlns:a16="http://schemas.microsoft.com/office/drawing/2014/main" val="20006"/>
                    </a:ext>
                  </a:extLst>
                </a:gridCol>
                <a:gridCol w="339519">
                  <a:extLst>
                    <a:ext uri="{9D8B030D-6E8A-4147-A177-3AD203B41FA5}">
                      <a16:colId xmlns:a16="http://schemas.microsoft.com/office/drawing/2014/main" val="20007"/>
                    </a:ext>
                  </a:extLst>
                </a:gridCol>
                <a:gridCol w="339519">
                  <a:extLst>
                    <a:ext uri="{9D8B030D-6E8A-4147-A177-3AD203B41FA5}">
                      <a16:colId xmlns:a16="http://schemas.microsoft.com/office/drawing/2014/main" val="20008"/>
                    </a:ext>
                  </a:extLst>
                </a:gridCol>
                <a:gridCol w="339519">
                  <a:extLst>
                    <a:ext uri="{9D8B030D-6E8A-4147-A177-3AD203B41FA5}">
                      <a16:colId xmlns:a16="http://schemas.microsoft.com/office/drawing/2014/main" val="20009"/>
                    </a:ext>
                  </a:extLst>
                </a:gridCol>
                <a:gridCol w="339519">
                  <a:extLst>
                    <a:ext uri="{9D8B030D-6E8A-4147-A177-3AD203B41FA5}">
                      <a16:colId xmlns:a16="http://schemas.microsoft.com/office/drawing/2014/main" val="20010"/>
                    </a:ext>
                  </a:extLst>
                </a:gridCol>
                <a:gridCol w="339519">
                  <a:extLst>
                    <a:ext uri="{9D8B030D-6E8A-4147-A177-3AD203B41FA5}">
                      <a16:colId xmlns:a16="http://schemas.microsoft.com/office/drawing/2014/main" val="20011"/>
                    </a:ext>
                  </a:extLst>
                </a:gridCol>
                <a:gridCol w="339519">
                  <a:extLst>
                    <a:ext uri="{9D8B030D-6E8A-4147-A177-3AD203B41FA5}">
                      <a16:colId xmlns:a16="http://schemas.microsoft.com/office/drawing/2014/main" val="20012"/>
                    </a:ext>
                  </a:extLst>
                </a:gridCol>
                <a:gridCol w="339519">
                  <a:extLst>
                    <a:ext uri="{9D8B030D-6E8A-4147-A177-3AD203B41FA5}">
                      <a16:colId xmlns:a16="http://schemas.microsoft.com/office/drawing/2014/main" val="20013"/>
                    </a:ext>
                  </a:extLst>
                </a:gridCol>
                <a:gridCol w="498441">
                  <a:extLst>
                    <a:ext uri="{9D8B030D-6E8A-4147-A177-3AD203B41FA5}">
                      <a16:colId xmlns:a16="http://schemas.microsoft.com/office/drawing/2014/main" val="20014"/>
                    </a:ext>
                  </a:extLst>
                </a:gridCol>
                <a:gridCol w="498441">
                  <a:extLst>
                    <a:ext uri="{9D8B030D-6E8A-4147-A177-3AD203B41FA5}">
                      <a16:colId xmlns:a16="http://schemas.microsoft.com/office/drawing/2014/main" val="20015"/>
                    </a:ext>
                  </a:extLst>
                </a:gridCol>
                <a:gridCol w="498441">
                  <a:extLst>
                    <a:ext uri="{9D8B030D-6E8A-4147-A177-3AD203B41FA5}">
                      <a16:colId xmlns:a16="http://schemas.microsoft.com/office/drawing/2014/main" val="20016"/>
                    </a:ext>
                  </a:extLst>
                </a:gridCol>
                <a:gridCol w="498441">
                  <a:extLst>
                    <a:ext uri="{9D8B030D-6E8A-4147-A177-3AD203B41FA5}">
                      <a16:colId xmlns:a16="http://schemas.microsoft.com/office/drawing/2014/main" val="20017"/>
                    </a:ext>
                  </a:extLst>
                </a:gridCol>
                <a:gridCol w="498441">
                  <a:extLst>
                    <a:ext uri="{9D8B030D-6E8A-4147-A177-3AD203B41FA5}">
                      <a16:colId xmlns:a16="http://schemas.microsoft.com/office/drawing/2014/main" val="20018"/>
                    </a:ext>
                  </a:extLst>
                </a:gridCol>
              </a:tblGrid>
              <a:tr h="391793">
                <a:tc gridSpan="6">
                  <a:txBody>
                    <a:bodyPr/>
                    <a:lstStyle/>
                    <a:p>
                      <a:pPr algn="l" fontAlgn="b"/>
                      <a:r>
                        <a:rPr lang="en-CA" sz="900" b="1" i="0" u="none" strike="noStrike" dirty="0">
                          <a:solidFill>
                            <a:srgbClr val="FF0000"/>
                          </a:solidFill>
                          <a:latin typeface="Arial"/>
                        </a:rPr>
                        <a:t>         Portage Creek Spring </a:t>
                      </a:r>
                    </a:p>
                  </a:txBody>
                  <a:tcPr marL="3447" marR="3447" marT="344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a:txBody>
                    <a:bodyPr/>
                    <a:lstStyle/>
                    <a:p>
                      <a:pPr algn="l" fontAlgn="b"/>
                      <a:r>
                        <a:rPr lang="en-CA" sz="500" b="0" i="0" u="none" strike="noStrike" dirty="0">
                          <a:solidFill>
                            <a:srgbClr val="000000"/>
                          </a:solidFill>
                          <a:latin typeface="Calibri"/>
                        </a:rPr>
                        <a:t> </a:t>
                      </a:r>
                    </a:p>
                  </a:txBody>
                  <a:tcPr marL="3447" marR="3447" marT="344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CA" sz="500" b="0" i="0" u="none" strike="noStrike" dirty="0">
                          <a:solidFill>
                            <a:srgbClr val="000000"/>
                          </a:solidFill>
                          <a:latin typeface="Calibri"/>
                        </a:rPr>
                        <a:t> </a:t>
                      </a:r>
                    </a:p>
                  </a:txBody>
                  <a:tcPr marL="3447" marR="3447" marT="344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CA" sz="500" b="0" i="0" u="none" strike="noStrike" dirty="0">
                          <a:solidFill>
                            <a:srgbClr val="000000"/>
                          </a:solidFill>
                          <a:latin typeface="Calibri"/>
                        </a:rPr>
                        <a:t> </a:t>
                      </a:r>
                    </a:p>
                  </a:txBody>
                  <a:tcPr marL="3447" marR="3447" marT="344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CA" sz="500" b="0" i="0" u="none" strike="noStrike" dirty="0">
                          <a:solidFill>
                            <a:srgbClr val="000000"/>
                          </a:solidFill>
                          <a:latin typeface="Calibri"/>
                        </a:rPr>
                        <a:t> </a:t>
                      </a:r>
                    </a:p>
                  </a:txBody>
                  <a:tcPr marL="3447" marR="3447" marT="344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CA" sz="500" b="0" i="0" u="none" strike="noStrike" dirty="0">
                          <a:solidFill>
                            <a:srgbClr val="000000"/>
                          </a:solidFill>
                          <a:latin typeface="Calibri"/>
                        </a:rPr>
                        <a:t> </a:t>
                      </a:r>
                    </a:p>
                  </a:txBody>
                  <a:tcPr marL="3447" marR="3447" marT="344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CA" sz="500" b="0" i="0" u="none" strike="noStrike" dirty="0">
                          <a:solidFill>
                            <a:srgbClr val="000000"/>
                          </a:solidFill>
                          <a:latin typeface="Calibri"/>
                        </a:rPr>
                        <a:t> </a:t>
                      </a:r>
                    </a:p>
                  </a:txBody>
                  <a:tcPr marL="3447" marR="3447" marT="344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CA" sz="500" b="0" i="0" u="none" strike="noStrike" dirty="0">
                          <a:solidFill>
                            <a:srgbClr val="000000"/>
                          </a:solidFill>
                          <a:latin typeface="Calibri"/>
                        </a:rPr>
                        <a:t> </a:t>
                      </a:r>
                    </a:p>
                  </a:txBody>
                  <a:tcPr marL="3447" marR="3447" marT="344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CA" sz="500" b="0" i="0" u="none" strike="noStrike" dirty="0">
                          <a:solidFill>
                            <a:srgbClr val="000000"/>
                          </a:solidFill>
                          <a:latin typeface="Calibri"/>
                        </a:rPr>
                        <a:t> </a:t>
                      </a:r>
                    </a:p>
                  </a:txBody>
                  <a:tcPr marL="3447" marR="3447" marT="344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CA" sz="500" b="1" i="0" u="none" strike="noStrike" dirty="0">
                          <a:solidFill>
                            <a:srgbClr val="000000"/>
                          </a:solidFill>
                          <a:latin typeface="Arial"/>
                        </a:rPr>
                        <a:t> </a:t>
                      </a:r>
                    </a:p>
                  </a:txBody>
                  <a:tcPr marL="3447" marR="3447" marT="344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CA" sz="500" b="1" i="0" u="none" strike="noStrike" dirty="0">
                          <a:solidFill>
                            <a:srgbClr val="000000"/>
                          </a:solidFill>
                          <a:latin typeface="Arial"/>
                        </a:rPr>
                        <a:t> </a:t>
                      </a:r>
                    </a:p>
                  </a:txBody>
                  <a:tcPr marL="3447" marR="3447" marT="344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CA" sz="500" b="1" i="0" u="none" strike="noStrike" dirty="0">
                          <a:solidFill>
                            <a:srgbClr val="000000"/>
                          </a:solidFill>
                          <a:latin typeface="Arial"/>
                        </a:rPr>
                        <a:t> </a:t>
                      </a:r>
                    </a:p>
                  </a:txBody>
                  <a:tcPr marL="3447" marR="3447" marT="344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CA" sz="500" b="1" i="0" u="none" strike="noStrike" dirty="0">
                          <a:solidFill>
                            <a:srgbClr val="000000"/>
                          </a:solidFill>
                          <a:latin typeface="Arial"/>
                        </a:rPr>
                        <a:t> </a:t>
                      </a:r>
                    </a:p>
                  </a:txBody>
                  <a:tcPr marL="3447" marR="3447" marT="344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CA" sz="500" b="1" i="0" u="none" strike="noStrike" dirty="0">
                          <a:solidFill>
                            <a:srgbClr val="000000"/>
                          </a:solidFill>
                          <a:latin typeface="Arial"/>
                        </a:rPr>
                        <a:t> </a:t>
                      </a:r>
                    </a:p>
                  </a:txBody>
                  <a:tcPr marL="3447" marR="3447" marT="344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0"/>
                  </a:ext>
                </a:extLst>
              </a:tr>
              <a:tr h="174130">
                <a:tc>
                  <a:txBody>
                    <a:bodyPr/>
                    <a:lstStyle/>
                    <a:p>
                      <a:pPr algn="ctr" fontAlgn="b"/>
                      <a:r>
                        <a:rPr lang="en-CA" sz="500" b="0" i="0" u="none" strike="noStrike" dirty="0">
                          <a:solidFill>
                            <a:srgbClr val="000000"/>
                          </a:solidFill>
                          <a:latin typeface="Calibri"/>
                        </a:rPr>
                        <a:t> </a:t>
                      </a:r>
                    </a:p>
                  </a:txBody>
                  <a:tcPr marL="3447" marR="3447" marT="3447"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CA" sz="500" b="0" i="0" u="none" strike="noStrike" dirty="0">
                        <a:solidFill>
                          <a:srgbClr val="000000"/>
                        </a:solidFill>
                        <a:latin typeface="Calibri"/>
                      </a:endParaRPr>
                    </a:p>
                  </a:txBody>
                  <a:tcPr marL="3447" marR="3447" marT="344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CA" sz="500" b="0" i="0" u="none" strike="noStrike" dirty="0">
                        <a:solidFill>
                          <a:srgbClr val="000000"/>
                        </a:solidFill>
                        <a:latin typeface="Calibri"/>
                      </a:endParaRPr>
                    </a:p>
                  </a:txBody>
                  <a:tcPr marL="3447" marR="3447" marT="344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CA" sz="500" b="0" i="0" u="none" strike="noStrike" dirty="0">
                        <a:solidFill>
                          <a:srgbClr val="000000"/>
                        </a:solidFill>
                        <a:latin typeface="Calibri"/>
                      </a:endParaRPr>
                    </a:p>
                  </a:txBody>
                  <a:tcPr marL="3447" marR="3447" marT="344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CA" sz="500" b="0" i="0" u="none" strike="noStrike" dirty="0">
                        <a:solidFill>
                          <a:srgbClr val="000000"/>
                        </a:solidFill>
                        <a:latin typeface="Calibri"/>
                      </a:endParaRPr>
                    </a:p>
                  </a:txBody>
                  <a:tcPr marL="3447" marR="3447" marT="344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CA" sz="500" b="0" i="0" u="none" strike="noStrike" dirty="0">
                        <a:solidFill>
                          <a:srgbClr val="000000"/>
                        </a:solidFill>
                        <a:latin typeface="Calibri"/>
                      </a:endParaRPr>
                    </a:p>
                  </a:txBody>
                  <a:tcPr marL="3447" marR="3447" marT="344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CA" sz="500" b="0" i="0" u="none" strike="noStrike" dirty="0">
                        <a:solidFill>
                          <a:srgbClr val="000000"/>
                        </a:solidFill>
                        <a:latin typeface="Calibri"/>
                      </a:endParaRPr>
                    </a:p>
                  </a:txBody>
                  <a:tcPr marL="3447" marR="3447" marT="344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CA" sz="500" b="0" i="0" u="none" strike="noStrike" dirty="0">
                        <a:solidFill>
                          <a:srgbClr val="000000"/>
                        </a:solidFill>
                        <a:latin typeface="Calibri"/>
                      </a:endParaRPr>
                    </a:p>
                  </a:txBody>
                  <a:tcPr marL="3447" marR="3447" marT="344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CA" sz="500" b="0" i="0" u="none" strike="noStrike" dirty="0">
                        <a:solidFill>
                          <a:srgbClr val="000000"/>
                        </a:solidFill>
                        <a:latin typeface="Calibri"/>
                      </a:endParaRPr>
                    </a:p>
                  </a:txBody>
                  <a:tcPr marL="3447" marR="3447" marT="344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CA" sz="500" b="0" i="0" u="none" strike="noStrike" dirty="0">
                        <a:solidFill>
                          <a:srgbClr val="000000"/>
                        </a:solidFill>
                        <a:latin typeface="Calibri"/>
                      </a:endParaRPr>
                    </a:p>
                  </a:txBody>
                  <a:tcPr marL="3447" marR="3447" marT="344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CA" sz="500" b="0" i="0" u="none" strike="noStrike" dirty="0">
                        <a:solidFill>
                          <a:srgbClr val="000000"/>
                        </a:solidFill>
                        <a:latin typeface="Calibri"/>
                      </a:endParaRPr>
                    </a:p>
                  </a:txBody>
                  <a:tcPr marL="3447" marR="3447" marT="344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CA" sz="500" b="0" i="0" u="none" strike="noStrike" dirty="0">
                        <a:solidFill>
                          <a:srgbClr val="000000"/>
                        </a:solidFill>
                        <a:latin typeface="Calibri"/>
                      </a:endParaRPr>
                    </a:p>
                  </a:txBody>
                  <a:tcPr marL="3447" marR="3447" marT="344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CA" sz="500" b="0" i="0" u="none" strike="noStrike" dirty="0">
                        <a:solidFill>
                          <a:srgbClr val="000000"/>
                        </a:solidFill>
                        <a:latin typeface="Calibri"/>
                      </a:endParaRPr>
                    </a:p>
                  </a:txBody>
                  <a:tcPr marL="3447" marR="3447" marT="344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CA" sz="500" b="0" i="0" u="none" strike="noStrike" dirty="0">
                        <a:solidFill>
                          <a:srgbClr val="000000"/>
                        </a:solidFill>
                        <a:latin typeface="Calibri"/>
                      </a:endParaRPr>
                    </a:p>
                  </a:txBody>
                  <a:tcPr marL="3447" marR="3447" marT="344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CA" sz="500" b="1" i="0" u="none" strike="noStrike" dirty="0">
                        <a:solidFill>
                          <a:srgbClr val="000000"/>
                        </a:solidFill>
                        <a:latin typeface="Arial"/>
                      </a:endParaRPr>
                    </a:p>
                  </a:txBody>
                  <a:tcPr marL="3447" marR="3447" marT="3447" marB="0" anchor="b">
                    <a:lnL>
                      <a:noFill/>
                    </a:lnL>
                    <a:lnR>
                      <a:noFill/>
                    </a:lnR>
                    <a:lnT>
                      <a:noFill/>
                    </a:lnT>
                    <a:lnB w="12700" cap="flat" cmpd="sng" algn="ctr">
                      <a:solidFill>
                        <a:srgbClr val="000000"/>
                      </a:solidFill>
                      <a:prstDash val="solid"/>
                      <a:round/>
                      <a:headEnd type="none" w="med" len="med"/>
                      <a:tailEnd type="none" w="med" len="med"/>
                    </a:lnB>
                  </a:tcPr>
                </a:tc>
                <a:tc gridSpan="3">
                  <a:txBody>
                    <a:bodyPr/>
                    <a:lstStyle/>
                    <a:p>
                      <a:pPr algn="l" fontAlgn="b"/>
                      <a:r>
                        <a:rPr lang="en-CA" sz="700" b="1" i="0" u="none" strike="noStrike" dirty="0">
                          <a:solidFill>
                            <a:srgbClr val="1F497D"/>
                          </a:solidFill>
                          <a:latin typeface="Arial"/>
                        </a:rPr>
                        <a:t>Clips on Capture</a:t>
                      </a:r>
                    </a:p>
                  </a:txBody>
                  <a:tcPr marL="3447" marR="3447" marT="3447"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CA"/>
                    </a:p>
                  </a:txBody>
                  <a:tcPr/>
                </a:tc>
                <a:tc hMerge="1">
                  <a:txBody>
                    <a:bodyPr/>
                    <a:lstStyle/>
                    <a:p>
                      <a:endParaRPr lang="en-CA"/>
                    </a:p>
                  </a:txBody>
                  <a:tcPr/>
                </a:tc>
                <a:tc>
                  <a:txBody>
                    <a:bodyPr/>
                    <a:lstStyle/>
                    <a:p>
                      <a:pPr algn="ctr" fontAlgn="b"/>
                      <a:r>
                        <a:rPr lang="en-CA" sz="500" b="1" i="0" u="none" strike="noStrike" dirty="0">
                          <a:solidFill>
                            <a:srgbClr val="000000"/>
                          </a:solidFill>
                          <a:latin typeface="Arial"/>
                        </a:rPr>
                        <a:t> </a:t>
                      </a:r>
                    </a:p>
                  </a:txBody>
                  <a:tcPr marL="3447" marR="3447" marT="3447"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86205">
                <a:tc>
                  <a:txBody>
                    <a:bodyPr/>
                    <a:lstStyle/>
                    <a:p>
                      <a:pPr algn="ctr" fontAlgn="b"/>
                      <a:r>
                        <a:rPr lang="en-CA" sz="600" b="1" i="0" u="none" strike="noStrike" dirty="0">
                          <a:solidFill>
                            <a:srgbClr val="1F497D"/>
                          </a:solidFill>
                          <a:latin typeface="Arial"/>
                        </a:rPr>
                        <a:t>Year</a:t>
                      </a:r>
                    </a:p>
                  </a:txBody>
                  <a:tcPr marL="3447" marR="3447" marT="34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Date(d/m/y)</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Colour</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Tag</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Flen</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Lamp.</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Sex</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Spw.</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L/spw.</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Str.</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Lk.</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Age</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Mat.</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CLA</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CLC3(FD)</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CLC1(AD)</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CLC7(RP)</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CLC2(AN)</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CLC5(LV)</a:t>
                      </a:r>
                    </a:p>
                  </a:txBody>
                  <a:tcPr marL="3447" marR="3447" marT="34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45108">
                <a:tc>
                  <a:txBody>
                    <a:bodyPr/>
                    <a:lstStyle/>
                    <a:p>
                      <a:pPr algn="ctr" fontAlgn="b"/>
                      <a:r>
                        <a:rPr lang="en-CA" sz="600" b="1" i="0" u="none" strike="noStrike" dirty="0">
                          <a:solidFill>
                            <a:srgbClr val="1F497D"/>
                          </a:solidFill>
                          <a:latin typeface="Arial"/>
                        </a:rPr>
                        <a:t> </a:t>
                      </a:r>
                    </a:p>
                  </a:txBody>
                  <a:tcPr marL="3447" marR="3447" marT="34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3"/>
                  </a:ext>
                </a:extLst>
              </a:tr>
              <a:tr h="129389">
                <a:tc>
                  <a:txBody>
                    <a:bodyPr/>
                    <a:lstStyle/>
                    <a:p>
                      <a:pPr algn="ctr" fontAlgn="b"/>
                      <a:r>
                        <a:rPr lang="en-CA" sz="500" b="1" i="0" u="none" strike="noStrike" dirty="0">
                          <a:solidFill>
                            <a:srgbClr val="000000"/>
                          </a:solidFill>
                          <a:latin typeface="Arial"/>
                        </a:rPr>
                        <a:t>2012</a:t>
                      </a:r>
                    </a:p>
                  </a:txBody>
                  <a:tcPr marL="3447" marR="3447" marT="34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15/04/2012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Yellow</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49000</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432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RP</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29389">
                <a:tc>
                  <a:txBody>
                    <a:bodyPr/>
                    <a:lstStyle/>
                    <a:p>
                      <a:pPr algn="ctr" fontAlgn="b"/>
                      <a:r>
                        <a:rPr lang="en-CA" sz="500" b="1" i="0" u="none" strike="noStrike" dirty="0">
                          <a:solidFill>
                            <a:srgbClr val="000000"/>
                          </a:solidFill>
                          <a:latin typeface="Arial"/>
                        </a:rPr>
                        <a:t>2012</a:t>
                      </a:r>
                    </a:p>
                  </a:txBody>
                  <a:tcPr marL="3447" marR="3447" marT="34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15/04/2012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Yellow</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49001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581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5</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RP</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29389">
                <a:tc>
                  <a:txBody>
                    <a:bodyPr/>
                    <a:lstStyle/>
                    <a:p>
                      <a:pPr algn="ctr" fontAlgn="b"/>
                      <a:r>
                        <a:rPr lang="en-CA" sz="500" b="1" i="0" u="none" strike="noStrike" dirty="0">
                          <a:solidFill>
                            <a:srgbClr val="000000"/>
                          </a:solidFill>
                          <a:latin typeface="Arial"/>
                        </a:rPr>
                        <a:t>2012</a:t>
                      </a:r>
                    </a:p>
                  </a:txBody>
                  <a:tcPr marL="3447" marR="3447" marT="34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15/04/2012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Yellow</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49002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384</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RP</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29389">
                <a:tc>
                  <a:txBody>
                    <a:bodyPr/>
                    <a:lstStyle/>
                    <a:p>
                      <a:pPr algn="ctr" fontAlgn="b"/>
                      <a:r>
                        <a:rPr lang="en-CA" sz="500" b="1" i="0" u="none" strike="noStrike" dirty="0">
                          <a:solidFill>
                            <a:srgbClr val="000000"/>
                          </a:solidFill>
                          <a:latin typeface="Arial"/>
                        </a:rPr>
                        <a:t>2012</a:t>
                      </a:r>
                    </a:p>
                  </a:txBody>
                  <a:tcPr marL="3447" marR="3447" marT="34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15/04/2012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Yellow</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49003</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479</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S</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RP</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29389">
                <a:tc>
                  <a:txBody>
                    <a:bodyPr/>
                    <a:lstStyle/>
                    <a:p>
                      <a:pPr algn="ctr" fontAlgn="b"/>
                      <a:r>
                        <a:rPr lang="en-CA" sz="500" b="1" i="0" u="none" strike="noStrike" dirty="0">
                          <a:solidFill>
                            <a:srgbClr val="000000"/>
                          </a:solidFill>
                          <a:latin typeface="Arial"/>
                        </a:rPr>
                        <a:t>2012</a:t>
                      </a:r>
                    </a:p>
                  </a:txBody>
                  <a:tcPr marL="3447" marR="3447" marT="34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15/04/2012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Yellow</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48004</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614</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5</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RP</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29389">
                <a:tc>
                  <a:txBody>
                    <a:bodyPr/>
                    <a:lstStyle/>
                    <a:p>
                      <a:pPr algn="ctr" fontAlgn="b"/>
                      <a:r>
                        <a:rPr lang="en-CA" sz="500" b="1" i="0" u="none" strike="noStrike" dirty="0">
                          <a:solidFill>
                            <a:srgbClr val="000000"/>
                          </a:solidFill>
                          <a:latin typeface="Arial"/>
                        </a:rPr>
                        <a:t>2012</a:t>
                      </a:r>
                    </a:p>
                  </a:txBody>
                  <a:tcPr marL="3447" marR="3447" marT="34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15/04/2012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Yellow</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49005</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366</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RP</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29389">
                <a:tc>
                  <a:txBody>
                    <a:bodyPr/>
                    <a:lstStyle/>
                    <a:p>
                      <a:pPr algn="ctr" fontAlgn="b"/>
                      <a:r>
                        <a:rPr lang="en-CA" sz="500" b="1" i="0" u="none" strike="noStrike" dirty="0">
                          <a:solidFill>
                            <a:srgbClr val="000000"/>
                          </a:solidFill>
                          <a:latin typeface="Arial"/>
                        </a:rPr>
                        <a:t>2012</a:t>
                      </a:r>
                    </a:p>
                  </a:txBody>
                  <a:tcPr marL="3447" marR="3447" marT="34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15/04/2012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Yellow</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49006</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551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RP</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An</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29389">
                <a:tc>
                  <a:txBody>
                    <a:bodyPr/>
                    <a:lstStyle/>
                    <a:p>
                      <a:pPr algn="ctr" fontAlgn="b"/>
                      <a:r>
                        <a:rPr lang="en-CA" sz="500" b="1" i="0" u="none" strike="noStrike" dirty="0">
                          <a:solidFill>
                            <a:srgbClr val="000000"/>
                          </a:solidFill>
                          <a:latin typeface="Arial"/>
                        </a:rPr>
                        <a:t>2012</a:t>
                      </a:r>
                    </a:p>
                  </a:txBody>
                  <a:tcPr marL="3447" marR="3447" marT="34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15/04/2012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Yellow</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49008</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594</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W</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6</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7</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8</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RP</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29389">
                <a:tc>
                  <a:txBody>
                    <a:bodyPr/>
                    <a:lstStyle/>
                    <a:p>
                      <a:pPr algn="ctr" fontAlgn="b"/>
                      <a:r>
                        <a:rPr lang="en-CA" sz="500" b="1" i="0" u="none" strike="noStrike" dirty="0">
                          <a:solidFill>
                            <a:srgbClr val="000000"/>
                          </a:solidFill>
                          <a:latin typeface="Arial"/>
                        </a:rPr>
                        <a:t>2012</a:t>
                      </a:r>
                    </a:p>
                  </a:txBody>
                  <a:tcPr marL="3447" marR="3447" marT="34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15/04/2012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White</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44050</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522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RP</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Ad</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LV</a:t>
                      </a:r>
                    </a:p>
                  </a:txBody>
                  <a:tcPr marL="3447" marR="3447" marT="34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29389">
                <a:tc>
                  <a:txBody>
                    <a:bodyPr/>
                    <a:lstStyle/>
                    <a:p>
                      <a:pPr algn="ctr" fontAlgn="b"/>
                      <a:r>
                        <a:rPr lang="en-CA" sz="500" b="1" i="0" u="none" strike="noStrike" dirty="0">
                          <a:solidFill>
                            <a:srgbClr val="000000"/>
                          </a:solidFill>
                          <a:latin typeface="Arial"/>
                        </a:rPr>
                        <a:t>2012</a:t>
                      </a:r>
                    </a:p>
                  </a:txBody>
                  <a:tcPr marL="3447" marR="3447" marT="34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21/04/2012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Yellow</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49009</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492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RP</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29389">
                <a:tc>
                  <a:txBody>
                    <a:bodyPr/>
                    <a:lstStyle/>
                    <a:p>
                      <a:pPr algn="ctr" fontAlgn="b"/>
                      <a:r>
                        <a:rPr lang="en-CA" sz="500" b="1" i="0" u="none" strike="noStrike" dirty="0">
                          <a:solidFill>
                            <a:srgbClr val="000000"/>
                          </a:solidFill>
                          <a:latin typeface="Arial"/>
                        </a:rPr>
                        <a:t>2012</a:t>
                      </a:r>
                    </a:p>
                  </a:txBody>
                  <a:tcPr marL="3447" marR="3447" marT="34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21/04/2012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Yellow</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49010</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521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RP</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129389">
                <a:tc>
                  <a:txBody>
                    <a:bodyPr/>
                    <a:lstStyle/>
                    <a:p>
                      <a:pPr algn="ctr" fontAlgn="b"/>
                      <a:r>
                        <a:rPr lang="en-CA" sz="500" b="1" i="0" u="none" strike="noStrike" dirty="0">
                          <a:solidFill>
                            <a:srgbClr val="000000"/>
                          </a:solidFill>
                          <a:latin typeface="Arial"/>
                        </a:rPr>
                        <a:t>2012</a:t>
                      </a:r>
                    </a:p>
                  </a:txBody>
                  <a:tcPr marL="3447" marR="3447" marT="34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21/04/2012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Green</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38115</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631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4</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5</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7</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4</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RP</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Ad</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An</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5"/>
                  </a:ext>
                </a:extLst>
              </a:tr>
              <a:tr h="149946">
                <a:tc>
                  <a:txBody>
                    <a:bodyPr/>
                    <a:lstStyle/>
                    <a:p>
                      <a:pPr algn="l" fontAlgn="b"/>
                      <a:r>
                        <a:rPr lang="en-CA" sz="600" b="1" i="0" u="none" strike="noStrike" dirty="0">
                          <a:solidFill>
                            <a:srgbClr val="000000"/>
                          </a:solidFill>
                          <a:latin typeface="Calibri"/>
                        </a:rPr>
                        <a:t> </a:t>
                      </a:r>
                    </a:p>
                  </a:txBody>
                  <a:tcPr marL="3447" marR="3447" marT="34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bl>
          </a:graphicData>
        </a:graphic>
      </p:graphicFrame>
      <p:pic>
        <p:nvPicPr>
          <p:cNvPr id="2" name="Picture 2" descr="C:\Users\Jon\Pictures\2014-11-14\Kam 2014Oct (7).JPG"/>
          <p:cNvPicPr>
            <a:picLocks noChangeAspect="1" noChangeArrowheads="1"/>
          </p:cNvPicPr>
          <p:nvPr/>
        </p:nvPicPr>
        <p:blipFill>
          <a:blip r:embed="rId3" cstate="print"/>
          <a:srcRect/>
          <a:stretch>
            <a:fillRect/>
          </a:stretch>
        </p:blipFill>
        <p:spPr bwMode="auto">
          <a:xfrm>
            <a:off x="323528" y="980728"/>
            <a:ext cx="2088231" cy="2592288"/>
          </a:xfrm>
          <a:prstGeom prst="rect">
            <a:avLst/>
          </a:prstGeom>
          <a:noFill/>
        </p:spPr>
      </p:pic>
      <p:pic>
        <p:nvPicPr>
          <p:cNvPr id="1027" name="Picture 3" descr="C:\Users\Jon\Pictures\2014-11-14\Kam 2014Oct (6).JPG"/>
          <p:cNvPicPr>
            <a:picLocks noChangeAspect="1" noChangeArrowheads="1"/>
          </p:cNvPicPr>
          <p:nvPr/>
        </p:nvPicPr>
        <p:blipFill>
          <a:blip r:embed="rId4" cstate="print"/>
          <a:srcRect/>
          <a:stretch>
            <a:fillRect/>
          </a:stretch>
        </p:blipFill>
        <p:spPr bwMode="auto">
          <a:xfrm>
            <a:off x="2987824" y="980728"/>
            <a:ext cx="2106234" cy="2592288"/>
          </a:xfrm>
          <a:prstGeom prst="rect">
            <a:avLst/>
          </a:prstGeom>
          <a:noFill/>
        </p:spPr>
      </p:pic>
      <p:sp>
        <p:nvSpPr>
          <p:cNvPr id="8" name="TextBox 7"/>
          <p:cNvSpPr txBox="1"/>
          <p:nvPr/>
        </p:nvSpPr>
        <p:spPr>
          <a:xfrm>
            <a:off x="1259632" y="116632"/>
            <a:ext cx="5832648" cy="707886"/>
          </a:xfrm>
          <a:prstGeom prst="rect">
            <a:avLst/>
          </a:prstGeom>
          <a:noFill/>
        </p:spPr>
        <p:txBody>
          <a:bodyPr wrap="square" rtlCol="0">
            <a:spAutoFit/>
          </a:bodyPr>
          <a:lstStyle/>
          <a:p>
            <a:pPr algn="ctr"/>
            <a:r>
              <a:rPr lang="en-CA" sz="4000" b="1" dirty="0">
                <a:solidFill>
                  <a:srgbClr val="C00000"/>
                </a:solidFill>
                <a:latin typeface="Arial" panose="020B0604020202020204" pitchFamily="34" charset="0"/>
                <a:cs typeface="Arial" panose="020B0604020202020204" pitchFamily="34" charset="0"/>
              </a:rPr>
              <a:t>Data Management</a:t>
            </a:r>
          </a:p>
        </p:txBody>
      </p:sp>
      <p:sp>
        <p:nvSpPr>
          <p:cNvPr id="7" name="TextBox 6"/>
          <p:cNvSpPr txBox="1"/>
          <p:nvPr/>
        </p:nvSpPr>
        <p:spPr>
          <a:xfrm>
            <a:off x="2411760" y="2996952"/>
            <a:ext cx="432048" cy="461665"/>
          </a:xfrm>
          <a:prstGeom prst="rect">
            <a:avLst/>
          </a:prstGeom>
          <a:noFill/>
        </p:spPr>
        <p:txBody>
          <a:bodyPr wrap="square" rtlCol="0">
            <a:spAutoFit/>
          </a:bodyPr>
          <a:lstStyle/>
          <a:p>
            <a:r>
              <a:rPr lang="en-CA" sz="2400" b="1" dirty="0">
                <a:solidFill>
                  <a:srgbClr val="FF0000"/>
                </a:solidFill>
              </a:rPr>
              <a:t>A</a:t>
            </a:r>
          </a:p>
        </p:txBody>
      </p:sp>
      <p:sp>
        <p:nvSpPr>
          <p:cNvPr id="9" name="TextBox 8"/>
          <p:cNvSpPr txBox="1"/>
          <p:nvPr/>
        </p:nvSpPr>
        <p:spPr>
          <a:xfrm>
            <a:off x="5220072" y="2996952"/>
            <a:ext cx="360040" cy="461665"/>
          </a:xfrm>
          <a:prstGeom prst="rect">
            <a:avLst/>
          </a:prstGeom>
          <a:noFill/>
        </p:spPr>
        <p:txBody>
          <a:bodyPr wrap="square" rtlCol="0">
            <a:spAutoFit/>
          </a:bodyPr>
          <a:lstStyle/>
          <a:p>
            <a:r>
              <a:rPr lang="en-CA" sz="2400" b="1" dirty="0">
                <a:solidFill>
                  <a:srgbClr val="FF0000"/>
                </a:solidFill>
              </a:rPr>
              <a:t>B</a:t>
            </a:r>
          </a:p>
        </p:txBody>
      </p:sp>
      <p:sp>
        <p:nvSpPr>
          <p:cNvPr id="10" name="TextBox 9"/>
          <p:cNvSpPr txBox="1"/>
          <p:nvPr/>
        </p:nvSpPr>
        <p:spPr>
          <a:xfrm>
            <a:off x="8316416" y="6237312"/>
            <a:ext cx="432048" cy="461665"/>
          </a:xfrm>
          <a:prstGeom prst="rect">
            <a:avLst/>
          </a:prstGeom>
          <a:noFill/>
        </p:spPr>
        <p:txBody>
          <a:bodyPr wrap="square" rtlCol="0">
            <a:spAutoFit/>
          </a:bodyPr>
          <a:lstStyle/>
          <a:p>
            <a:r>
              <a:rPr lang="en-CA" sz="2400" b="1" dirty="0">
                <a:solidFill>
                  <a:srgbClr val="FF0000"/>
                </a:solidFill>
              </a:rPr>
              <a:t>C</a:t>
            </a:r>
          </a:p>
        </p:txBody>
      </p:sp>
      <p:sp>
        <p:nvSpPr>
          <p:cNvPr id="11" name="TextBox 10"/>
          <p:cNvSpPr txBox="1"/>
          <p:nvPr/>
        </p:nvSpPr>
        <p:spPr>
          <a:xfrm>
            <a:off x="6012160" y="1196752"/>
            <a:ext cx="2808312" cy="1938992"/>
          </a:xfrm>
          <a:prstGeom prst="rect">
            <a:avLst/>
          </a:prstGeom>
          <a:noFill/>
        </p:spPr>
        <p:txBody>
          <a:bodyPr wrap="square" rtlCol="0">
            <a:spAutoFit/>
          </a:bodyPr>
          <a:lstStyle/>
          <a:p>
            <a:r>
              <a:rPr lang="en-CA" sz="1200" b="1" dirty="0">
                <a:solidFill>
                  <a:srgbClr val="FF0000"/>
                </a:solidFill>
              </a:rPr>
              <a:t>A: </a:t>
            </a:r>
            <a:r>
              <a:rPr lang="en-CA" sz="1200" b="1" dirty="0"/>
              <a:t>Fish data is recorded on the </a:t>
            </a:r>
          </a:p>
          <a:p>
            <a:r>
              <a:rPr lang="en-CA" sz="1200" b="1" dirty="0"/>
              <a:t>     front of envelope, the scale</a:t>
            </a:r>
          </a:p>
          <a:p>
            <a:r>
              <a:rPr lang="en-CA" sz="1200" b="1" dirty="0"/>
              <a:t>     sample is placed inside.</a:t>
            </a:r>
          </a:p>
          <a:p>
            <a:endParaRPr lang="en-CA" sz="1200" b="1" dirty="0"/>
          </a:p>
          <a:p>
            <a:r>
              <a:rPr lang="en-CA" sz="1200" b="1" dirty="0">
                <a:solidFill>
                  <a:srgbClr val="FF0000"/>
                </a:solidFill>
              </a:rPr>
              <a:t>B: </a:t>
            </a:r>
            <a:r>
              <a:rPr lang="en-CA" sz="1200" b="1" dirty="0"/>
              <a:t>Life history is coded on the back</a:t>
            </a:r>
          </a:p>
          <a:p>
            <a:r>
              <a:rPr lang="en-CA" sz="1200" b="1" dirty="0"/>
              <a:t>     of the envelope following scale </a:t>
            </a:r>
          </a:p>
          <a:p>
            <a:r>
              <a:rPr lang="en-CA" sz="1200" b="1" dirty="0"/>
              <a:t>     age / life history interpretation</a:t>
            </a:r>
          </a:p>
          <a:p>
            <a:endParaRPr lang="en-CA" sz="1200" b="1" dirty="0"/>
          </a:p>
          <a:p>
            <a:r>
              <a:rPr lang="en-CA" sz="1200" b="1" dirty="0">
                <a:solidFill>
                  <a:srgbClr val="FF0000"/>
                </a:solidFill>
              </a:rPr>
              <a:t>C: </a:t>
            </a:r>
            <a:r>
              <a:rPr lang="en-CA" sz="1200" b="1" dirty="0"/>
              <a:t>Life history data is transferred to  </a:t>
            </a:r>
          </a:p>
          <a:p>
            <a:r>
              <a:rPr lang="en-CA" sz="1200" b="1" dirty="0"/>
              <a:t>     Excel spread sheet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66D9BAA-EC6B-5DCA-72AB-0DA2FF5E0AD9}"/>
              </a:ext>
            </a:extLst>
          </p:cNvPr>
          <p:cNvPicPr>
            <a:picLocks noChangeAspect="1"/>
          </p:cNvPicPr>
          <p:nvPr/>
        </p:nvPicPr>
        <p:blipFill>
          <a:blip r:embed="rId2" cstate="print"/>
          <a:srcRect/>
          <a:stretch>
            <a:fillRect/>
          </a:stretch>
        </p:blipFill>
        <p:spPr bwMode="auto">
          <a:xfrm>
            <a:off x="971600" y="476672"/>
            <a:ext cx="7200800" cy="5832648"/>
          </a:xfrm>
          <a:prstGeom prst="rect">
            <a:avLst/>
          </a:prstGeom>
          <a:noFill/>
          <a:ln w="9525">
            <a:noFill/>
            <a:miter lim="800000"/>
            <a:headEnd/>
            <a:tailEnd/>
          </a:ln>
        </p:spPr>
      </p:pic>
    </p:spTree>
    <p:extLst>
      <p:ext uri="{BB962C8B-B14F-4D97-AF65-F5344CB8AC3E}">
        <p14:creationId xmlns:p14="http://schemas.microsoft.com/office/powerpoint/2010/main" val="9901130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4786220-DAEF-DFDC-115C-A9BEC88F5B34}"/>
              </a:ext>
            </a:extLst>
          </p:cNvPr>
          <p:cNvPicPr>
            <a:picLocks noChangeAspect="1"/>
          </p:cNvPicPr>
          <p:nvPr/>
        </p:nvPicPr>
        <p:blipFill>
          <a:blip r:embed="rId2" cstate="print"/>
          <a:srcRect/>
          <a:stretch>
            <a:fillRect/>
          </a:stretch>
        </p:blipFill>
        <p:spPr bwMode="auto">
          <a:xfrm>
            <a:off x="971600" y="620688"/>
            <a:ext cx="7272808" cy="5688632"/>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60B71-237C-47C6-8BEE-B9FB3616D3D3}"/>
              </a:ext>
            </a:extLst>
          </p:cNvPr>
          <p:cNvSpPr>
            <a:spLocks noGrp="1"/>
          </p:cNvSpPr>
          <p:nvPr>
            <p:ph type="title"/>
          </p:nvPr>
        </p:nvSpPr>
        <p:spPr/>
        <p:txBody>
          <a:bodyPr/>
          <a:lstStyle/>
          <a:p>
            <a:r>
              <a:rPr lang="en-CA" b="1" dirty="0">
                <a:solidFill>
                  <a:srgbClr val="FF0000"/>
                </a:solidFill>
              </a:rPr>
              <a:t>Smolting History 2022</a:t>
            </a:r>
          </a:p>
        </p:txBody>
      </p:sp>
      <p:sp>
        <p:nvSpPr>
          <p:cNvPr id="3" name="Text Placeholder 2">
            <a:extLst>
              <a:ext uri="{FF2B5EF4-FFF2-40B4-BE49-F238E27FC236}">
                <a16:creationId xmlns:a16="http://schemas.microsoft.com/office/drawing/2014/main" id="{A5C6D338-E845-4522-A0E3-F898E13B7650}"/>
              </a:ext>
            </a:extLst>
          </p:cNvPr>
          <p:cNvSpPr>
            <a:spLocks noGrp="1"/>
          </p:cNvSpPr>
          <p:nvPr>
            <p:ph type="body" sz="half" idx="4294967295"/>
          </p:nvPr>
        </p:nvSpPr>
        <p:spPr>
          <a:xfrm>
            <a:off x="107637" y="4868374"/>
            <a:ext cx="4824536" cy="3661867"/>
          </a:xfrm>
        </p:spPr>
        <p:txBody>
          <a:bodyPr>
            <a:normAutofit/>
          </a:bodyPr>
          <a:lstStyle/>
          <a:p>
            <a:r>
              <a:rPr lang="en-CA" sz="1800" b="1" dirty="0"/>
              <a:t>Steelhead reside in their home spawning stream for one to three years before migrating (smolting) to Lake Superior. At age one year the young steelhead are approximately 8 cm. in length, 16 cm at age two years and 24 cm. at age three years</a:t>
            </a:r>
          </a:p>
        </p:txBody>
      </p:sp>
      <p:pic>
        <p:nvPicPr>
          <p:cNvPr id="2052" name="Picture 4" descr="Image result for juvenile steelhead trout">
            <a:extLst>
              <a:ext uri="{FF2B5EF4-FFF2-40B4-BE49-F238E27FC236}">
                <a16:creationId xmlns:a16="http://schemas.microsoft.com/office/drawing/2014/main" id="{24CC74FA-3CF7-4DF8-80C2-2AD10E5DD2B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8065" y="4715231"/>
            <a:ext cx="3538736" cy="1868131"/>
          </a:xfrm>
          <a:prstGeom prst="rect">
            <a:avLst/>
          </a:prstGeom>
          <a:noFill/>
          <a:extLst>
            <a:ext uri="{909E8E84-426E-40DD-AFC4-6F175D3DCCD1}">
              <a14:hiddenFill xmlns:a14="http://schemas.microsoft.com/office/drawing/2010/main">
                <a:solidFill>
                  <a:srgbClr val="FFFFFF"/>
                </a:solidFill>
              </a14:hiddenFill>
            </a:ext>
          </a:extLst>
        </p:spPr>
      </p:pic>
      <p:pic>
        <p:nvPicPr>
          <p:cNvPr id="10" name="Content Placeholder 9">
            <a:extLst>
              <a:ext uri="{FF2B5EF4-FFF2-40B4-BE49-F238E27FC236}">
                <a16:creationId xmlns:a16="http://schemas.microsoft.com/office/drawing/2014/main" id="{1E3993A3-C149-2502-DD21-4F5DEC2DDFB4}"/>
              </a:ext>
            </a:extLst>
          </p:cNvPr>
          <p:cNvPicPr>
            <a:picLocks noGrp="1" noChangeAspect="1"/>
          </p:cNvPicPr>
          <p:nvPr>
            <p:ph sz="half" idx="2"/>
          </p:nvPr>
        </p:nvPicPr>
        <p:blipFill>
          <a:blip r:embed="rId3" cstate="print"/>
          <a:srcRect/>
          <a:stretch>
            <a:fillRect/>
          </a:stretch>
        </p:blipFill>
        <p:spPr bwMode="auto">
          <a:xfrm>
            <a:off x="4666832" y="1716001"/>
            <a:ext cx="4038600" cy="2700866"/>
          </a:xfrm>
          <a:prstGeom prst="rect">
            <a:avLst/>
          </a:prstGeom>
          <a:noFill/>
          <a:ln w="9525">
            <a:noFill/>
            <a:miter lim="800000"/>
            <a:headEnd/>
            <a:tailEnd/>
          </a:ln>
        </p:spPr>
      </p:pic>
      <p:pic>
        <p:nvPicPr>
          <p:cNvPr id="12" name="Content Placeholder 11">
            <a:extLst>
              <a:ext uri="{FF2B5EF4-FFF2-40B4-BE49-F238E27FC236}">
                <a16:creationId xmlns:a16="http://schemas.microsoft.com/office/drawing/2014/main" id="{941B5C03-710D-E354-6E6D-0096D3EE8FD3}"/>
              </a:ext>
            </a:extLst>
          </p:cNvPr>
          <p:cNvPicPr>
            <a:picLocks noGrp="1" noChangeAspect="1"/>
          </p:cNvPicPr>
          <p:nvPr>
            <p:ph sz="half" idx="1"/>
          </p:nvPr>
        </p:nvPicPr>
        <p:blipFill>
          <a:blip r:embed="rId4" cstate="print"/>
          <a:srcRect/>
          <a:stretch>
            <a:fillRect/>
          </a:stretch>
        </p:blipFill>
        <p:spPr bwMode="auto">
          <a:xfrm>
            <a:off x="421440" y="1716001"/>
            <a:ext cx="4038600" cy="2700866"/>
          </a:xfrm>
          <a:prstGeom prst="rect">
            <a:avLst/>
          </a:prstGeom>
          <a:noFill/>
          <a:ln w="9525">
            <a:noFill/>
            <a:miter lim="800000"/>
            <a:headEnd/>
            <a:tailEnd/>
          </a:ln>
        </p:spPr>
      </p:pic>
    </p:spTree>
    <p:extLst>
      <p:ext uri="{BB962C8B-B14F-4D97-AF65-F5344CB8AC3E}">
        <p14:creationId xmlns:p14="http://schemas.microsoft.com/office/powerpoint/2010/main" val="4728091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6BD63-EC29-4116-952F-3173EEA35E8D}"/>
              </a:ext>
            </a:extLst>
          </p:cNvPr>
          <p:cNvSpPr>
            <a:spLocks noGrp="1"/>
          </p:cNvSpPr>
          <p:nvPr>
            <p:ph type="title"/>
          </p:nvPr>
        </p:nvSpPr>
        <p:spPr/>
        <p:txBody>
          <a:bodyPr/>
          <a:lstStyle/>
          <a:p>
            <a:r>
              <a:rPr lang="en-CA" b="1" dirty="0">
                <a:solidFill>
                  <a:srgbClr val="FF0000"/>
                </a:solidFill>
              </a:rPr>
              <a:t>Age at First Spawn (Maturity)</a:t>
            </a:r>
          </a:p>
        </p:txBody>
      </p:sp>
      <p:sp>
        <p:nvSpPr>
          <p:cNvPr id="3" name="Text Placeholder 2">
            <a:extLst>
              <a:ext uri="{FF2B5EF4-FFF2-40B4-BE49-F238E27FC236}">
                <a16:creationId xmlns:a16="http://schemas.microsoft.com/office/drawing/2014/main" id="{8BD133CF-6E6E-4E07-BD3E-24B00152FAC9}"/>
              </a:ext>
            </a:extLst>
          </p:cNvPr>
          <p:cNvSpPr>
            <a:spLocks noGrp="1"/>
          </p:cNvSpPr>
          <p:nvPr>
            <p:ph sz="half" idx="2"/>
          </p:nvPr>
        </p:nvSpPr>
        <p:spPr>
          <a:xfrm>
            <a:off x="66309" y="4443799"/>
            <a:ext cx="5400600" cy="2124143"/>
          </a:xfrm>
        </p:spPr>
        <p:txBody>
          <a:bodyPr>
            <a:normAutofit/>
          </a:bodyPr>
          <a:lstStyle/>
          <a:p>
            <a:r>
              <a:rPr lang="en-CA" sz="1800" b="1" dirty="0"/>
              <a:t>At maturity males have spent one to three years in Lake Superior and range in size from 30 to 60 cm. Females are generally a year older and  have spent two to four years in the lake environment and range from 48 to 65 cm.</a:t>
            </a:r>
          </a:p>
          <a:p>
            <a:r>
              <a:rPr lang="en-CA" sz="1800" b="1" dirty="0"/>
              <a:t>Spawning steelhead have a strong homing instinct to the stream in which they were born.</a:t>
            </a:r>
          </a:p>
        </p:txBody>
      </p:sp>
      <p:pic>
        <p:nvPicPr>
          <p:cNvPr id="2050" name="Picture 2" descr="How to Fish for Rainbow Trout in a Lake - My Fishing Tools">
            <a:extLst>
              <a:ext uri="{FF2B5EF4-FFF2-40B4-BE49-F238E27FC236}">
                <a16:creationId xmlns:a16="http://schemas.microsoft.com/office/drawing/2014/main" id="{9FFF40B5-9241-4871-976D-4F7D40A9F3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4595018"/>
            <a:ext cx="3312368" cy="212414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026CF2BF-FFF0-32B9-66F4-6EC5BD78D365}"/>
              </a:ext>
            </a:extLst>
          </p:cNvPr>
          <p:cNvPicPr>
            <a:picLocks noChangeAspect="1"/>
          </p:cNvPicPr>
          <p:nvPr/>
        </p:nvPicPr>
        <p:blipFill>
          <a:blip r:embed="rId3" cstate="print"/>
          <a:srcRect/>
          <a:stretch>
            <a:fillRect/>
          </a:stretch>
        </p:blipFill>
        <p:spPr bwMode="auto">
          <a:xfrm>
            <a:off x="66309" y="1264584"/>
            <a:ext cx="4533900" cy="3076575"/>
          </a:xfrm>
          <a:prstGeom prst="rect">
            <a:avLst/>
          </a:prstGeom>
          <a:noFill/>
          <a:ln w="9525">
            <a:noFill/>
            <a:miter lim="800000"/>
            <a:headEnd/>
            <a:tailEnd/>
          </a:ln>
        </p:spPr>
      </p:pic>
      <p:pic>
        <p:nvPicPr>
          <p:cNvPr id="15" name="Picture 14">
            <a:extLst>
              <a:ext uri="{FF2B5EF4-FFF2-40B4-BE49-F238E27FC236}">
                <a16:creationId xmlns:a16="http://schemas.microsoft.com/office/drawing/2014/main" id="{CD6F89F4-94B6-C205-60AC-6C0E6AC59DFA}"/>
              </a:ext>
            </a:extLst>
          </p:cNvPr>
          <p:cNvPicPr>
            <a:picLocks noChangeAspect="1"/>
          </p:cNvPicPr>
          <p:nvPr/>
        </p:nvPicPr>
        <p:blipFill>
          <a:blip r:embed="rId4" cstate="print"/>
          <a:srcRect/>
          <a:stretch>
            <a:fillRect/>
          </a:stretch>
        </p:blipFill>
        <p:spPr bwMode="auto">
          <a:xfrm>
            <a:off x="4342873" y="1344479"/>
            <a:ext cx="4533900" cy="3019425"/>
          </a:xfrm>
          <a:prstGeom prst="rect">
            <a:avLst/>
          </a:prstGeom>
          <a:noFill/>
          <a:ln w="9525">
            <a:noFill/>
            <a:miter lim="800000"/>
            <a:headEnd/>
            <a:tailEnd/>
          </a:ln>
        </p:spPr>
      </p:pic>
    </p:spTree>
    <p:extLst>
      <p:ext uri="{BB962C8B-B14F-4D97-AF65-F5344CB8AC3E}">
        <p14:creationId xmlns:p14="http://schemas.microsoft.com/office/powerpoint/2010/main" val="2844488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64873-ED30-435A-BAA5-36FE5876DC8A}"/>
              </a:ext>
            </a:extLst>
          </p:cNvPr>
          <p:cNvSpPr>
            <a:spLocks noGrp="1"/>
          </p:cNvSpPr>
          <p:nvPr>
            <p:ph type="title"/>
          </p:nvPr>
        </p:nvSpPr>
        <p:spPr>
          <a:xfrm>
            <a:off x="654968" y="116632"/>
            <a:ext cx="8229600" cy="1143000"/>
          </a:xfrm>
        </p:spPr>
        <p:txBody>
          <a:bodyPr/>
          <a:lstStyle/>
          <a:p>
            <a:r>
              <a:rPr lang="en-CA" b="1" dirty="0">
                <a:solidFill>
                  <a:srgbClr val="FF0000"/>
                </a:solidFill>
              </a:rPr>
              <a:t>Wild Lake Superior Steelhead</a:t>
            </a:r>
          </a:p>
        </p:txBody>
      </p:sp>
      <p:pic>
        <p:nvPicPr>
          <p:cNvPr id="4" name="Picture 3">
            <a:extLst>
              <a:ext uri="{FF2B5EF4-FFF2-40B4-BE49-F238E27FC236}">
                <a16:creationId xmlns:a16="http://schemas.microsoft.com/office/drawing/2014/main" id="{4263FE0F-7758-4CC2-979F-9C26177FB8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1124744"/>
            <a:ext cx="7344816" cy="5328592"/>
          </a:xfrm>
          <a:prstGeom prst="rect">
            <a:avLst/>
          </a:prstGeom>
        </p:spPr>
      </p:pic>
    </p:spTree>
    <p:extLst>
      <p:ext uri="{BB962C8B-B14F-4D97-AF65-F5344CB8AC3E}">
        <p14:creationId xmlns:p14="http://schemas.microsoft.com/office/powerpoint/2010/main" val="9567856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6"/>
          <p:cNvSpPr>
            <a:spLocks noGrp="1"/>
          </p:cNvSpPr>
          <p:nvPr>
            <p:ph type="title" idx="4294967295"/>
          </p:nvPr>
        </p:nvSpPr>
        <p:spPr>
          <a:xfrm>
            <a:off x="0" y="274638"/>
            <a:ext cx="8229600" cy="1143000"/>
          </a:xfrm>
        </p:spPr>
        <p:txBody>
          <a:bodyPr/>
          <a:lstStyle/>
          <a:p>
            <a:r>
              <a:rPr lang="en-CA" b="1" dirty="0">
                <a:solidFill>
                  <a:srgbClr val="FF0000"/>
                </a:solidFill>
              </a:rPr>
              <a:t>      Repeat Spawners</a:t>
            </a:r>
          </a:p>
        </p:txBody>
      </p:sp>
      <p:sp>
        <p:nvSpPr>
          <p:cNvPr id="6" name="TextBox 5"/>
          <p:cNvSpPr txBox="1"/>
          <p:nvPr/>
        </p:nvSpPr>
        <p:spPr>
          <a:xfrm>
            <a:off x="56322" y="4496392"/>
            <a:ext cx="4968552" cy="2062103"/>
          </a:xfrm>
          <a:prstGeom prst="rect">
            <a:avLst/>
          </a:prstGeom>
          <a:noFill/>
        </p:spPr>
        <p:txBody>
          <a:bodyPr wrap="square" rtlCol="0">
            <a:spAutoFit/>
          </a:bodyPr>
          <a:lstStyle/>
          <a:p>
            <a:r>
              <a:rPr lang="en-CA" sz="1600" b="1" dirty="0"/>
              <a:t>Steelhead have the ability to repeat spawn in multiple years some in as many as nine consecutive spawning migrations. Natural mortality each spawning year can be high (~30%)</a:t>
            </a:r>
          </a:p>
          <a:p>
            <a:r>
              <a:rPr lang="en-CA" sz="1600" b="1" dirty="0">
                <a:solidFill>
                  <a:srgbClr val="FF0000"/>
                </a:solidFill>
              </a:rPr>
              <a:t>A healthy adult Steelhead population:</a:t>
            </a:r>
          </a:p>
          <a:p>
            <a:r>
              <a:rPr lang="en-CA" sz="1600" b="1" dirty="0"/>
              <a:t>55% repeat spawners = 45% total annual mortality (30% natural mortality, 15% fishing mortality or harvest)</a:t>
            </a:r>
          </a:p>
        </p:txBody>
      </p:sp>
      <p:pic>
        <p:nvPicPr>
          <p:cNvPr id="3" name="Picture 2">
            <a:extLst>
              <a:ext uri="{FF2B5EF4-FFF2-40B4-BE49-F238E27FC236}">
                <a16:creationId xmlns:a16="http://schemas.microsoft.com/office/drawing/2014/main" id="{FB3B178C-8B0D-4635-8EFE-35D0EA69F9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92080" y="4502448"/>
            <a:ext cx="3600400" cy="2149134"/>
          </a:xfrm>
          <a:prstGeom prst="rect">
            <a:avLst/>
          </a:prstGeom>
        </p:spPr>
      </p:pic>
      <p:pic>
        <p:nvPicPr>
          <p:cNvPr id="8" name="Picture 7">
            <a:extLst>
              <a:ext uri="{FF2B5EF4-FFF2-40B4-BE49-F238E27FC236}">
                <a16:creationId xmlns:a16="http://schemas.microsoft.com/office/drawing/2014/main" id="{9A658533-2BAA-FB66-9BE0-66FB98E15F61}"/>
              </a:ext>
            </a:extLst>
          </p:cNvPr>
          <p:cNvPicPr>
            <a:picLocks noChangeAspect="1"/>
          </p:cNvPicPr>
          <p:nvPr/>
        </p:nvPicPr>
        <p:blipFill>
          <a:blip r:embed="rId3" cstate="print"/>
          <a:srcRect/>
          <a:stretch>
            <a:fillRect/>
          </a:stretch>
        </p:blipFill>
        <p:spPr bwMode="auto">
          <a:xfrm>
            <a:off x="4603615" y="1417638"/>
            <a:ext cx="4543425" cy="3000375"/>
          </a:xfrm>
          <a:prstGeom prst="rect">
            <a:avLst/>
          </a:prstGeom>
          <a:noFill/>
          <a:ln w="9525">
            <a:noFill/>
            <a:miter lim="800000"/>
            <a:headEnd/>
            <a:tailEnd/>
          </a:ln>
        </p:spPr>
      </p:pic>
      <p:pic>
        <p:nvPicPr>
          <p:cNvPr id="10" name="Picture 9">
            <a:extLst>
              <a:ext uri="{FF2B5EF4-FFF2-40B4-BE49-F238E27FC236}">
                <a16:creationId xmlns:a16="http://schemas.microsoft.com/office/drawing/2014/main" id="{5EF1A519-B8E1-4947-2B89-F011A8DF14C8}"/>
              </a:ext>
            </a:extLst>
          </p:cNvPr>
          <p:cNvPicPr>
            <a:picLocks noChangeAspect="1"/>
          </p:cNvPicPr>
          <p:nvPr/>
        </p:nvPicPr>
        <p:blipFill>
          <a:blip r:embed="rId4" cstate="print"/>
          <a:srcRect/>
          <a:stretch>
            <a:fillRect/>
          </a:stretch>
        </p:blipFill>
        <p:spPr bwMode="auto">
          <a:xfrm>
            <a:off x="569088" y="1360488"/>
            <a:ext cx="4533900" cy="3057525"/>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3"/>
          <p:cNvSpPr>
            <a:spLocks noGrp="1" noChangeArrowheads="1"/>
          </p:cNvSpPr>
          <p:nvPr>
            <p:ph type="title"/>
          </p:nvPr>
        </p:nvSpPr>
        <p:spPr>
          <a:xfrm>
            <a:off x="457200" y="-242888"/>
            <a:ext cx="8229600" cy="1660526"/>
          </a:xfrm>
        </p:spPr>
        <p:txBody>
          <a:bodyPr/>
          <a:lstStyle/>
          <a:p>
            <a:pPr eaLnBrk="1" hangingPunct="1"/>
            <a:r>
              <a:rPr lang="en-CA" sz="3600" b="1" dirty="0">
                <a:solidFill>
                  <a:srgbClr val="FF0000"/>
                </a:solidFill>
              </a:rPr>
              <a:t>Weight and Age of your Steelhead</a:t>
            </a:r>
          </a:p>
        </p:txBody>
      </p:sp>
      <p:sp>
        <p:nvSpPr>
          <p:cNvPr id="18435" name="Rectangle 14"/>
          <p:cNvSpPr>
            <a:spLocks noGrp="1" noChangeArrowheads="1"/>
          </p:cNvSpPr>
          <p:nvPr>
            <p:ph type="body" sz="half" idx="1"/>
          </p:nvPr>
        </p:nvSpPr>
        <p:spPr>
          <a:xfrm>
            <a:off x="457200" y="1412875"/>
            <a:ext cx="4038600" cy="4713288"/>
          </a:xfrm>
        </p:spPr>
        <p:txBody>
          <a:bodyPr>
            <a:normAutofit fontScale="55000" lnSpcReduction="20000"/>
          </a:bodyPr>
          <a:lstStyle/>
          <a:p>
            <a:pPr marL="457200" indent="-457200" eaLnBrk="1" hangingPunct="1">
              <a:lnSpc>
                <a:spcPct val="80000"/>
              </a:lnSpc>
              <a:buFontTx/>
              <a:buNone/>
            </a:pPr>
            <a:r>
              <a:rPr lang="en-CA" sz="2300" b="1" dirty="0"/>
              <a:t>    </a:t>
            </a:r>
            <a:r>
              <a:rPr lang="en-CA" sz="2600" b="1" dirty="0"/>
              <a:t>    </a:t>
            </a:r>
            <a:r>
              <a:rPr lang="en-CA" sz="2600" b="1" dirty="0">
                <a:solidFill>
                  <a:srgbClr val="FF0000"/>
                </a:solidFill>
              </a:rPr>
              <a:t>Figure A</a:t>
            </a:r>
          </a:p>
          <a:p>
            <a:pPr marL="457200" indent="-457200" eaLnBrk="1" hangingPunct="1">
              <a:lnSpc>
                <a:spcPct val="80000"/>
              </a:lnSpc>
              <a:buFontTx/>
              <a:buNone/>
            </a:pPr>
            <a:r>
              <a:rPr lang="en-CA" sz="2600" b="1" dirty="0">
                <a:solidFill>
                  <a:srgbClr val="FF0000"/>
                </a:solidFill>
              </a:rPr>
              <a:t>        </a:t>
            </a:r>
          </a:p>
          <a:p>
            <a:pPr marL="457200" indent="-457200" eaLnBrk="1" hangingPunct="1">
              <a:lnSpc>
                <a:spcPct val="80000"/>
              </a:lnSpc>
              <a:buFontTx/>
              <a:buNone/>
            </a:pPr>
            <a:r>
              <a:rPr lang="en-CA" sz="2600" b="1" dirty="0">
                <a:solidFill>
                  <a:srgbClr val="FF0000"/>
                </a:solidFill>
              </a:rPr>
              <a:t>         Length to Weight</a:t>
            </a:r>
          </a:p>
          <a:p>
            <a:pPr marL="457200" indent="-457200" eaLnBrk="1" hangingPunct="1">
              <a:lnSpc>
                <a:spcPct val="80000"/>
              </a:lnSpc>
              <a:buFontTx/>
              <a:buNone/>
            </a:pPr>
            <a:endParaRPr lang="en-CA" sz="2600" b="1" dirty="0">
              <a:solidFill>
                <a:srgbClr val="FF0000"/>
              </a:solidFill>
            </a:endParaRPr>
          </a:p>
          <a:p>
            <a:pPr marL="457200" indent="-457200" eaLnBrk="1" hangingPunct="1">
              <a:lnSpc>
                <a:spcPct val="80000"/>
              </a:lnSpc>
            </a:pPr>
            <a:r>
              <a:rPr lang="en-CA" sz="2600" b="1" dirty="0"/>
              <a:t>A 60 cm. (24”) steelhead may weigh 2.5 kg. or 5.5 Lbs.</a:t>
            </a:r>
          </a:p>
          <a:p>
            <a:pPr marL="457200" indent="-457200" eaLnBrk="1" hangingPunct="1">
              <a:lnSpc>
                <a:spcPct val="80000"/>
              </a:lnSpc>
            </a:pPr>
            <a:r>
              <a:rPr lang="en-CA" sz="2600" b="1" dirty="0"/>
              <a:t>A 75 cm. (30”) steelhead may weigh 3.8 kg or 8.5 Lbs.</a:t>
            </a:r>
          </a:p>
          <a:p>
            <a:pPr marL="457200" indent="-457200" eaLnBrk="1" hangingPunct="1">
              <a:lnSpc>
                <a:spcPct val="80000"/>
              </a:lnSpc>
            </a:pPr>
            <a:endParaRPr lang="en-CA" sz="2600" b="1" dirty="0"/>
          </a:p>
          <a:p>
            <a:pPr marL="457200" indent="-457200" eaLnBrk="1" hangingPunct="1">
              <a:lnSpc>
                <a:spcPct val="80000"/>
              </a:lnSpc>
            </a:pPr>
            <a:endParaRPr lang="en-CA" sz="2600" b="1" dirty="0"/>
          </a:p>
          <a:p>
            <a:pPr marL="457200" indent="-457200" eaLnBrk="1" hangingPunct="1">
              <a:lnSpc>
                <a:spcPct val="80000"/>
              </a:lnSpc>
            </a:pPr>
            <a:endParaRPr lang="en-CA" sz="2600" b="1" dirty="0"/>
          </a:p>
          <a:p>
            <a:pPr marL="457200" indent="-457200" eaLnBrk="1" hangingPunct="1">
              <a:lnSpc>
                <a:spcPct val="80000"/>
              </a:lnSpc>
            </a:pPr>
            <a:endParaRPr lang="en-CA" sz="2600" b="1" dirty="0"/>
          </a:p>
          <a:p>
            <a:pPr marL="457200" indent="-457200" eaLnBrk="1" hangingPunct="1">
              <a:lnSpc>
                <a:spcPct val="80000"/>
              </a:lnSpc>
            </a:pPr>
            <a:endParaRPr lang="en-CA" sz="2600" b="1" dirty="0"/>
          </a:p>
          <a:p>
            <a:pPr marL="457200" indent="-457200" eaLnBrk="1" hangingPunct="1">
              <a:lnSpc>
                <a:spcPct val="80000"/>
              </a:lnSpc>
              <a:buFontTx/>
              <a:buNone/>
            </a:pPr>
            <a:r>
              <a:rPr lang="en-CA" sz="2600" b="1" dirty="0"/>
              <a:t>        </a:t>
            </a:r>
            <a:r>
              <a:rPr lang="en-CA" sz="2600" b="1" dirty="0">
                <a:solidFill>
                  <a:srgbClr val="FF0000"/>
                </a:solidFill>
              </a:rPr>
              <a:t>Figure B</a:t>
            </a:r>
          </a:p>
          <a:p>
            <a:pPr marL="457200" indent="-457200" eaLnBrk="1" hangingPunct="1">
              <a:lnSpc>
                <a:spcPct val="80000"/>
              </a:lnSpc>
              <a:buFontTx/>
              <a:buNone/>
            </a:pPr>
            <a:endParaRPr lang="en-CA" sz="2600" b="1" dirty="0">
              <a:solidFill>
                <a:srgbClr val="FF0000"/>
              </a:solidFill>
            </a:endParaRPr>
          </a:p>
          <a:p>
            <a:pPr marL="457200" indent="-457200" eaLnBrk="1" hangingPunct="1">
              <a:lnSpc>
                <a:spcPct val="80000"/>
              </a:lnSpc>
              <a:buFontTx/>
              <a:buNone/>
            </a:pPr>
            <a:r>
              <a:rPr lang="en-CA" sz="2600" b="1" dirty="0">
                <a:solidFill>
                  <a:srgbClr val="FF0000"/>
                </a:solidFill>
              </a:rPr>
              <a:t>         Fork Length to Age</a:t>
            </a:r>
          </a:p>
          <a:p>
            <a:pPr marL="457200" indent="-457200" eaLnBrk="1" hangingPunct="1">
              <a:lnSpc>
                <a:spcPct val="80000"/>
              </a:lnSpc>
              <a:buFontTx/>
              <a:buNone/>
            </a:pPr>
            <a:endParaRPr lang="en-CA" sz="2600" b="1" dirty="0">
              <a:solidFill>
                <a:srgbClr val="FF0000"/>
              </a:solidFill>
            </a:endParaRPr>
          </a:p>
          <a:p>
            <a:pPr marL="457200" indent="-457200" eaLnBrk="1" hangingPunct="1">
              <a:lnSpc>
                <a:spcPct val="80000"/>
              </a:lnSpc>
            </a:pPr>
            <a:r>
              <a:rPr lang="en-CA" sz="2600" b="1" dirty="0"/>
              <a:t>A 50 cm. (20”) steelhead can be 3 years old</a:t>
            </a:r>
          </a:p>
          <a:p>
            <a:pPr marL="457200" indent="-457200" eaLnBrk="1" hangingPunct="1">
              <a:lnSpc>
                <a:spcPct val="80000"/>
              </a:lnSpc>
            </a:pPr>
            <a:r>
              <a:rPr lang="en-CA" sz="2600" b="1" dirty="0"/>
              <a:t>A 70 cm. (28”) steelhead can be 7 years old</a:t>
            </a:r>
          </a:p>
          <a:p>
            <a:pPr marL="457200" indent="-457200" eaLnBrk="1" hangingPunct="1">
              <a:lnSpc>
                <a:spcPct val="80000"/>
              </a:lnSpc>
            </a:pPr>
            <a:endParaRPr lang="en-CA" sz="2600" b="1" dirty="0"/>
          </a:p>
          <a:p>
            <a:pPr marL="457200" indent="-457200" eaLnBrk="1" hangingPunct="1">
              <a:lnSpc>
                <a:spcPct val="80000"/>
              </a:lnSpc>
              <a:buNone/>
            </a:pPr>
            <a:r>
              <a:rPr lang="en-CA" sz="2600" b="1" dirty="0">
                <a:solidFill>
                  <a:srgbClr val="002060"/>
                </a:solidFill>
              </a:rPr>
              <a:t>Note:  Length at age will vary depending</a:t>
            </a:r>
          </a:p>
          <a:p>
            <a:pPr marL="457200" indent="-457200" eaLnBrk="1" hangingPunct="1">
              <a:lnSpc>
                <a:spcPct val="80000"/>
              </a:lnSpc>
              <a:buNone/>
            </a:pPr>
            <a:r>
              <a:rPr lang="en-CA" sz="2600" b="1" dirty="0">
                <a:solidFill>
                  <a:srgbClr val="002060"/>
                </a:solidFill>
              </a:rPr>
              <a:t>            on stream life and maturity</a:t>
            </a:r>
          </a:p>
          <a:p>
            <a:pPr marL="457200" indent="-457200" eaLnBrk="1" hangingPunct="1">
              <a:lnSpc>
                <a:spcPct val="80000"/>
              </a:lnSpc>
            </a:pPr>
            <a:endParaRPr lang="en-CA" sz="1400" b="1" dirty="0">
              <a:solidFill>
                <a:srgbClr val="FF0000"/>
              </a:solidFill>
            </a:endParaRPr>
          </a:p>
          <a:p>
            <a:pPr marL="457200" indent="-457200" eaLnBrk="1" hangingPunct="1">
              <a:lnSpc>
                <a:spcPct val="80000"/>
              </a:lnSpc>
              <a:buFontTx/>
              <a:buNone/>
            </a:pPr>
            <a:endParaRPr lang="en-CA" sz="1400" dirty="0"/>
          </a:p>
          <a:p>
            <a:pPr marL="457200" indent="-457200" eaLnBrk="1" hangingPunct="1">
              <a:lnSpc>
                <a:spcPct val="80000"/>
              </a:lnSpc>
              <a:buFontTx/>
              <a:buNone/>
            </a:pPr>
            <a:r>
              <a:rPr lang="en-CA" sz="1400" dirty="0"/>
              <a:t>         </a:t>
            </a:r>
          </a:p>
        </p:txBody>
      </p:sp>
      <p:pic>
        <p:nvPicPr>
          <p:cNvPr id="18439" name="Picture 25"/>
          <p:cNvPicPr>
            <a:picLocks noGrp="1" noChangeAspect="1" noChangeArrowheads="1"/>
          </p:cNvPicPr>
          <p:nvPr>
            <p:ph sz="quarter" idx="2"/>
          </p:nvPr>
        </p:nvPicPr>
        <p:blipFill>
          <a:blip r:embed="rId2" cstate="print"/>
          <a:srcRect/>
          <a:stretch>
            <a:fillRect/>
          </a:stretch>
        </p:blipFill>
        <p:spPr>
          <a:xfrm>
            <a:off x="4787900" y="1196752"/>
            <a:ext cx="4356100" cy="2592040"/>
          </a:xfrm>
          <a:noFill/>
        </p:spPr>
      </p:pic>
      <p:pic>
        <p:nvPicPr>
          <p:cNvPr id="18440" name="Picture 27"/>
          <p:cNvPicPr>
            <a:picLocks noGrp="1" noChangeAspect="1" noChangeArrowheads="1"/>
          </p:cNvPicPr>
          <p:nvPr>
            <p:ph sz="quarter" idx="3"/>
          </p:nvPr>
        </p:nvPicPr>
        <p:blipFill>
          <a:blip r:embed="rId3" cstate="print"/>
          <a:stretch>
            <a:fillRect/>
          </a:stretch>
        </p:blipFill>
        <p:spPr>
          <a:xfrm>
            <a:off x="4788024" y="3933056"/>
            <a:ext cx="4355976" cy="2592288"/>
          </a:xfrm>
          <a:noFill/>
        </p:spPr>
      </p:pic>
      <p:sp>
        <p:nvSpPr>
          <p:cNvPr id="18436" name="Text Box 15"/>
          <p:cNvSpPr txBox="1">
            <a:spLocks noChangeArrowheads="1"/>
          </p:cNvSpPr>
          <p:nvPr/>
        </p:nvSpPr>
        <p:spPr bwMode="auto">
          <a:xfrm>
            <a:off x="4572000" y="3284984"/>
            <a:ext cx="720725" cy="473075"/>
          </a:xfrm>
          <a:prstGeom prst="rect">
            <a:avLst/>
          </a:prstGeom>
          <a:noFill/>
          <a:ln w="9525">
            <a:noFill/>
            <a:miter lim="800000"/>
            <a:headEnd/>
            <a:tailEnd/>
          </a:ln>
        </p:spPr>
        <p:txBody>
          <a:bodyPr>
            <a:spAutoFit/>
          </a:bodyPr>
          <a:lstStyle/>
          <a:p>
            <a:pPr>
              <a:spcBef>
                <a:spcPct val="50000"/>
              </a:spcBef>
            </a:pPr>
            <a:r>
              <a:rPr lang="en-CA" sz="1000" b="1" dirty="0">
                <a:solidFill>
                  <a:srgbClr val="FF0000"/>
                </a:solidFill>
              </a:rPr>
              <a:t>Fig. A</a:t>
            </a:r>
          </a:p>
          <a:p>
            <a:pPr>
              <a:spcBef>
                <a:spcPct val="50000"/>
              </a:spcBef>
            </a:pPr>
            <a:endParaRPr lang="en-CA" sz="1000" dirty="0"/>
          </a:p>
        </p:txBody>
      </p:sp>
      <p:sp>
        <p:nvSpPr>
          <p:cNvPr id="18437" name="Text Box 16"/>
          <p:cNvSpPr txBox="1">
            <a:spLocks noChangeArrowheads="1"/>
          </p:cNvSpPr>
          <p:nvPr/>
        </p:nvSpPr>
        <p:spPr bwMode="auto">
          <a:xfrm>
            <a:off x="4572000" y="5733256"/>
            <a:ext cx="792088" cy="600164"/>
          </a:xfrm>
          <a:prstGeom prst="rect">
            <a:avLst/>
          </a:prstGeom>
          <a:noFill/>
          <a:ln w="9525">
            <a:noFill/>
            <a:miter lim="800000"/>
            <a:headEnd/>
            <a:tailEnd/>
          </a:ln>
        </p:spPr>
        <p:txBody>
          <a:bodyPr wrap="square">
            <a:spAutoFit/>
          </a:bodyPr>
          <a:lstStyle/>
          <a:p>
            <a:pPr>
              <a:spcBef>
                <a:spcPct val="50000"/>
              </a:spcBef>
            </a:pPr>
            <a:endParaRPr lang="en-CA" sz="1800" b="1" dirty="0">
              <a:solidFill>
                <a:srgbClr val="FF0000"/>
              </a:solidFill>
            </a:endParaRPr>
          </a:p>
          <a:p>
            <a:pPr>
              <a:spcBef>
                <a:spcPct val="50000"/>
              </a:spcBef>
            </a:pPr>
            <a:r>
              <a:rPr lang="en-CA" sz="1000" b="1" dirty="0">
                <a:solidFill>
                  <a:srgbClr val="FF0000"/>
                </a:solidFill>
              </a:rPr>
              <a:t>Fig. B</a:t>
            </a:r>
          </a:p>
        </p:txBody>
      </p:sp>
      <p:sp>
        <p:nvSpPr>
          <p:cNvPr id="18438" name="Text Box 17"/>
          <p:cNvSpPr txBox="1">
            <a:spLocks noChangeArrowheads="1"/>
          </p:cNvSpPr>
          <p:nvPr/>
        </p:nvSpPr>
        <p:spPr bwMode="auto">
          <a:xfrm>
            <a:off x="4500563" y="5516563"/>
            <a:ext cx="576262" cy="779462"/>
          </a:xfrm>
          <a:prstGeom prst="rect">
            <a:avLst/>
          </a:prstGeom>
          <a:noFill/>
          <a:ln w="9525">
            <a:noFill/>
            <a:miter lim="800000"/>
            <a:headEnd/>
            <a:tailEnd/>
          </a:ln>
        </p:spPr>
        <p:txBody>
          <a:bodyPr>
            <a:spAutoFit/>
          </a:bodyPr>
          <a:lstStyle/>
          <a:p>
            <a:pPr>
              <a:spcBef>
                <a:spcPct val="50000"/>
              </a:spcBef>
            </a:pPr>
            <a:endParaRPr lang="en-CA" sz="1800" b="1" dirty="0">
              <a:solidFill>
                <a:srgbClr val="FF0000"/>
              </a:solidFill>
            </a:endParaRPr>
          </a:p>
          <a:p>
            <a:pPr>
              <a:spcBef>
                <a:spcPct val="50000"/>
              </a:spcBef>
            </a:pPr>
            <a:endParaRPr lang="en-CA" sz="1800" dirty="0">
              <a:solidFill>
                <a:srgbClr val="FF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title"/>
          </p:nvPr>
        </p:nvSpPr>
        <p:spPr>
          <a:xfrm>
            <a:off x="611560" y="116632"/>
            <a:ext cx="8229600" cy="636775"/>
          </a:xfrm>
        </p:spPr>
        <p:txBody>
          <a:bodyPr>
            <a:normAutofit fontScale="90000"/>
          </a:bodyPr>
          <a:lstStyle/>
          <a:p>
            <a:pPr eaLnBrk="1" hangingPunct="1"/>
            <a:r>
              <a:rPr lang="en-CA" b="1" dirty="0">
                <a:solidFill>
                  <a:srgbClr val="FF0000"/>
                </a:solidFill>
              </a:rPr>
              <a:t>What is </a:t>
            </a:r>
            <a:r>
              <a:rPr lang="en-CA" sz="4000" b="1" dirty="0">
                <a:solidFill>
                  <a:srgbClr val="FF0000"/>
                </a:solidFill>
              </a:rPr>
              <a:t>happening in Black Bay ??</a:t>
            </a:r>
          </a:p>
        </p:txBody>
      </p:sp>
      <p:sp>
        <p:nvSpPr>
          <p:cNvPr id="19459" name="Rectangle 22"/>
          <p:cNvSpPr>
            <a:spLocks noGrp="1" noChangeArrowheads="1"/>
          </p:cNvSpPr>
          <p:nvPr>
            <p:ph type="body" sz="half" idx="1"/>
          </p:nvPr>
        </p:nvSpPr>
        <p:spPr>
          <a:xfrm>
            <a:off x="395536" y="3789040"/>
            <a:ext cx="4320480" cy="2880320"/>
          </a:xfrm>
        </p:spPr>
        <p:txBody>
          <a:bodyPr>
            <a:normAutofit/>
          </a:bodyPr>
          <a:lstStyle/>
          <a:p>
            <a:pPr eaLnBrk="1" hangingPunct="1">
              <a:lnSpc>
                <a:spcPct val="90000"/>
              </a:lnSpc>
              <a:buFontTx/>
              <a:buNone/>
            </a:pPr>
            <a:r>
              <a:rPr lang="en-CA" sz="1400" dirty="0"/>
              <a:t>     </a:t>
            </a:r>
            <a:endParaRPr lang="en-CA" sz="1400" b="1" dirty="0"/>
          </a:p>
          <a:p>
            <a:pPr eaLnBrk="1" hangingPunct="1">
              <a:lnSpc>
                <a:spcPct val="90000"/>
              </a:lnSpc>
              <a:buFontTx/>
              <a:buNone/>
            </a:pPr>
            <a:r>
              <a:rPr lang="en-CA" sz="1400" b="1" dirty="0"/>
              <a:t>    </a:t>
            </a:r>
          </a:p>
          <a:p>
            <a:pPr eaLnBrk="1" hangingPunct="1">
              <a:lnSpc>
                <a:spcPct val="90000"/>
              </a:lnSpc>
              <a:buFontTx/>
              <a:buNone/>
            </a:pPr>
            <a:endParaRPr lang="en-CA" sz="1400" b="1" dirty="0">
              <a:solidFill>
                <a:srgbClr val="0070C0"/>
              </a:solidFill>
            </a:endParaRPr>
          </a:p>
          <a:p>
            <a:pPr eaLnBrk="1" hangingPunct="1">
              <a:lnSpc>
                <a:spcPct val="90000"/>
              </a:lnSpc>
              <a:buFontTx/>
              <a:buNone/>
            </a:pPr>
            <a:endParaRPr lang="en-CA" sz="1400" b="1" dirty="0">
              <a:solidFill>
                <a:srgbClr val="0070C0"/>
              </a:solidFill>
            </a:endParaRPr>
          </a:p>
          <a:p>
            <a:pPr eaLnBrk="1" hangingPunct="1">
              <a:lnSpc>
                <a:spcPct val="90000"/>
              </a:lnSpc>
              <a:buFontTx/>
              <a:buNone/>
            </a:pPr>
            <a:r>
              <a:rPr lang="en-CA" sz="5600" b="1" dirty="0">
                <a:solidFill>
                  <a:srgbClr val="0070C0"/>
                </a:solidFill>
              </a:rPr>
              <a:t>            </a:t>
            </a:r>
            <a:endParaRPr lang="en-CA" sz="5600" b="1" dirty="0">
              <a:solidFill>
                <a:srgbClr val="002060"/>
              </a:solidFill>
            </a:endParaRPr>
          </a:p>
        </p:txBody>
      </p:sp>
      <p:sp>
        <p:nvSpPr>
          <p:cNvPr id="19462" name="TextBox 10"/>
          <p:cNvSpPr txBox="1">
            <a:spLocks noChangeArrowheads="1"/>
          </p:cNvSpPr>
          <p:nvPr/>
        </p:nvSpPr>
        <p:spPr bwMode="auto">
          <a:xfrm>
            <a:off x="4716016" y="5733256"/>
            <a:ext cx="1295400" cy="246063"/>
          </a:xfrm>
          <a:prstGeom prst="rect">
            <a:avLst/>
          </a:prstGeom>
          <a:noFill/>
          <a:ln w="9525">
            <a:noFill/>
            <a:miter lim="800000"/>
            <a:headEnd/>
            <a:tailEnd/>
          </a:ln>
        </p:spPr>
        <p:txBody>
          <a:bodyPr>
            <a:spAutoFit/>
          </a:bodyPr>
          <a:lstStyle/>
          <a:p>
            <a:r>
              <a:rPr lang="en-CA" sz="1000" b="1" dirty="0">
                <a:solidFill>
                  <a:srgbClr val="FF0000"/>
                </a:solidFill>
              </a:rPr>
              <a:t>              </a:t>
            </a:r>
          </a:p>
        </p:txBody>
      </p:sp>
      <p:sp>
        <p:nvSpPr>
          <p:cNvPr id="8" name="TextBox 7"/>
          <p:cNvSpPr txBox="1"/>
          <p:nvPr/>
        </p:nvSpPr>
        <p:spPr>
          <a:xfrm>
            <a:off x="251520" y="3429000"/>
            <a:ext cx="648072" cy="276999"/>
          </a:xfrm>
          <a:prstGeom prst="rect">
            <a:avLst/>
          </a:prstGeom>
          <a:noFill/>
        </p:spPr>
        <p:txBody>
          <a:bodyPr wrap="square" rtlCol="0">
            <a:spAutoFit/>
          </a:bodyPr>
          <a:lstStyle/>
          <a:p>
            <a:r>
              <a:rPr lang="en-CA" sz="1200" b="1" dirty="0">
                <a:solidFill>
                  <a:srgbClr val="FF0000"/>
                </a:solidFill>
              </a:rPr>
              <a:t>Fig. A</a:t>
            </a:r>
          </a:p>
        </p:txBody>
      </p:sp>
      <p:sp>
        <p:nvSpPr>
          <p:cNvPr id="10" name="TextBox 9"/>
          <p:cNvSpPr txBox="1"/>
          <p:nvPr/>
        </p:nvSpPr>
        <p:spPr>
          <a:xfrm>
            <a:off x="251520" y="6501277"/>
            <a:ext cx="720080" cy="276999"/>
          </a:xfrm>
          <a:prstGeom prst="rect">
            <a:avLst/>
          </a:prstGeom>
          <a:noFill/>
        </p:spPr>
        <p:txBody>
          <a:bodyPr wrap="square" rtlCol="0">
            <a:spAutoFit/>
          </a:bodyPr>
          <a:lstStyle/>
          <a:p>
            <a:r>
              <a:rPr lang="en-CA" sz="1200" b="1" dirty="0">
                <a:solidFill>
                  <a:srgbClr val="FF0000"/>
                </a:solidFill>
              </a:rPr>
              <a:t>Fig. B</a:t>
            </a:r>
          </a:p>
        </p:txBody>
      </p:sp>
      <p:sp>
        <p:nvSpPr>
          <p:cNvPr id="9" name="TextBox 8"/>
          <p:cNvSpPr txBox="1"/>
          <p:nvPr/>
        </p:nvSpPr>
        <p:spPr>
          <a:xfrm>
            <a:off x="4500836" y="1215221"/>
            <a:ext cx="4320480" cy="5262979"/>
          </a:xfrm>
          <a:prstGeom prst="rect">
            <a:avLst/>
          </a:prstGeom>
          <a:noFill/>
        </p:spPr>
        <p:txBody>
          <a:bodyPr wrap="square" rtlCol="0">
            <a:spAutoFit/>
          </a:bodyPr>
          <a:lstStyle/>
          <a:p>
            <a:r>
              <a:rPr lang="en-CA" sz="1400" b="1" dirty="0"/>
              <a:t>The adult estimated steelhead population size in Portage Creek in 1992 was 500….increasing to over 2000 by 2003. In 2020 the population was estimated at less than 200 individuals.  </a:t>
            </a:r>
            <a:r>
              <a:rPr lang="en-CA" sz="1400" b="1" dirty="0">
                <a:solidFill>
                  <a:srgbClr val="FF0000"/>
                </a:solidFill>
              </a:rPr>
              <a:t>(Fig. A).</a:t>
            </a:r>
          </a:p>
          <a:p>
            <a:r>
              <a:rPr lang="en-CA" sz="1400" b="1" dirty="0"/>
              <a:t>In the early 1990 Portage Creek was open to fishing. In 1994 the lower stream was closed to fishing (private property). The increase in the adult steelhead population size (1994 to 2003) was probably the result of decreased harvest, followed by several strong production years (1998, 2000 and 2001).</a:t>
            </a:r>
          </a:p>
          <a:p>
            <a:r>
              <a:rPr lang="en-CA" sz="1400" b="1" dirty="0"/>
              <a:t>The 2004 year class (age 3 in 2007) </a:t>
            </a:r>
            <a:r>
              <a:rPr lang="en-CA" sz="1400" b="1" dirty="0">
                <a:solidFill>
                  <a:srgbClr val="FF0000"/>
                </a:solidFill>
              </a:rPr>
              <a:t>(Fig. B) </a:t>
            </a:r>
            <a:r>
              <a:rPr lang="en-CA" sz="1400" b="1" dirty="0"/>
              <a:t>was the last strong  year and the strongest recruitment of juveniles to the adult population  since the study began in 1991. From 2006 to 2019 the recruitment of age three steelhead has been low </a:t>
            </a:r>
            <a:r>
              <a:rPr lang="en-CA" sz="1400" b="1" dirty="0">
                <a:solidFill>
                  <a:srgbClr val="FF0000"/>
                </a:solidFill>
              </a:rPr>
              <a:t>(Fig. B).</a:t>
            </a:r>
            <a:r>
              <a:rPr lang="en-CA" sz="1400" b="1" dirty="0"/>
              <a:t>The decline in the adult steelhead population </a:t>
            </a:r>
            <a:r>
              <a:rPr lang="en-CA" sz="1400" b="1" dirty="0">
                <a:solidFill>
                  <a:srgbClr val="FF0000"/>
                </a:solidFill>
              </a:rPr>
              <a:t>(Fig. A) </a:t>
            </a:r>
            <a:r>
              <a:rPr lang="en-CA" sz="1400" b="1" dirty="0"/>
              <a:t>appears to be related to poor survival of juvenile steelhead from the smolt stage (migration from Portage Creek to Black Bay) to first time spawners. This decline in the steelhead population appears to correspond with changes in the Black Bay fish community after 2004.</a:t>
            </a:r>
          </a:p>
        </p:txBody>
      </p:sp>
      <p:pic>
        <p:nvPicPr>
          <p:cNvPr id="11" name="Picture 10">
            <a:extLst>
              <a:ext uri="{FF2B5EF4-FFF2-40B4-BE49-F238E27FC236}">
                <a16:creationId xmlns:a16="http://schemas.microsoft.com/office/drawing/2014/main" id="{40295688-4E98-4ADD-8FD5-3D7F2511A58B}"/>
              </a:ext>
            </a:extLst>
          </p:cNvPr>
          <p:cNvPicPr/>
          <p:nvPr/>
        </p:nvPicPr>
        <p:blipFill>
          <a:blip r:embed="rId3" cstate="print"/>
          <a:srcRect/>
          <a:stretch>
            <a:fillRect/>
          </a:stretch>
        </p:blipFill>
        <p:spPr bwMode="auto">
          <a:xfrm>
            <a:off x="128141" y="724847"/>
            <a:ext cx="4533900" cy="3076575"/>
          </a:xfrm>
          <a:prstGeom prst="rect">
            <a:avLst/>
          </a:prstGeom>
          <a:noFill/>
          <a:ln w="9525">
            <a:noFill/>
            <a:miter lim="800000"/>
            <a:headEnd/>
            <a:tailEnd/>
          </a:ln>
        </p:spPr>
      </p:pic>
      <p:pic>
        <p:nvPicPr>
          <p:cNvPr id="12" name="Picture 11">
            <a:extLst>
              <a:ext uri="{FF2B5EF4-FFF2-40B4-BE49-F238E27FC236}">
                <a16:creationId xmlns:a16="http://schemas.microsoft.com/office/drawing/2014/main" id="{7C082F3C-9924-4F69-8E70-49F47BBB2426}"/>
              </a:ext>
            </a:extLst>
          </p:cNvPr>
          <p:cNvPicPr/>
          <p:nvPr/>
        </p:nvPicPr>
        <p:blipFill>
          <a:blip r:embed="rId4" cstate="print"/>
          <a:srcRect/>
          <a:stretch>
            <a:fillRect/>
          </a:stretch>
        </p:blipFill>
        <p:spPr bwMode="auto">
          <a:xfrm>
            <a:off x="130057" y="3789040"/>
            <a:ext cx="4657725" cy="302895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07C99FB-A2DC-B090-2C65-F8BEF90777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600" y="1268760"/>
            <a:ext cx="7272808" cy="5040560"/>
          </a:xfrm>
          <a:prstGeom prst="rect">
            <a:avLst/>
          </a:prstGeom>
        </p:spPr>
      </p:pic>
      <p:sp>
        <p:nvSpPr>
          <p:cNvPr id="9" name="TextBox 8">
            <a:extLst>
              <a:ext uri="{FF2B5EF4-FFF2-40B4-BE49-F238E27FC236}">
                <a16:creationId xmlns:a16="http://schemas.microsoft.com/office/drawing/2014/main" id="{57655DA5-A3BC-676B-A2E9-2659E0305B39}"/>
              </a:ext>
            </a:extLst>
          </p:cNvPr>
          <p:cNvSpPr txBox="1"/>
          <p:nvPr/>
        </p:nvSpPr>
        <p:spPr>
          <a:xfrm>
            <a:off x="323528" y="609680"/>
            <a:ext cx="9684568" cy="400110"/>
          </a:xfrm>
          <a:prstGeom prst="rect">
            <a:avLst/>
          </a:prstGeom>
          <a:noFill/>
        </p:spPr>
        <p:txBody>
          <a:bodyPr wrap="square" rtlCol="0">
            <a:spAutoFit/>
          </a:bodyPr>
          <a:lstStyle/>
          <a:p>
            <a:r>
              <a:rPr lang="en-CA" sz="2000" b="1" dirty="0">
                <a:solidFill>
                  <a:srgbClr val="FF0000"/>
                </a:solidFill>
              </a:rPr>
              <a:t>Steelhead tag returns from Ontario’s Western Lake Superior tributaries</a:t>
            </a:r>
          </a:p>
        </p:txBody>
      </p:sp>
    </p:spTree>
    <p:extLst>
      <p:ext uri="{BB962C8B-B14F-4D97-AF65-F5344CB8AC3E}">
        <p14:creationId xmlns:p14="http://schemas.microsoft.com/office/powerpoint/2010/main" val="15149205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95536" y="-243408"/>
            <a:ext cx="8229600" cy="1728192"/>
          </a:xfrm>
        </p:spPr>
        <p:txBody>
          <a:bodyPr>
            <a:normAutofit/>
          </a:bodyPr>
          <a:lstStyle/>
          <a:p>
            <a:pPr eaLnBrk="1" hangingPunct="1"/>
            <a:r>
              <a:rPr lang="en-CA" sz="4000" b="1" dirty="0">
                <a:solidFill>
                  <a:srgbClr val="FF0000"/>
                </a:solidFill>
              </a:rPr>
              <a:t>Lake Superior Steelhead: Summary</a:t>
            </a:r>
          </a:p>
        </p:txBody>
      </p:sp>
      <p:sp>
        <p:nvSpPr>
          <p:cNvPr id="20483" name="Rectangle 3"/>
          <p:cNvSpPr>
            <a:spLocks noGrp="1" noChangeArrowheads="1"/>
          </p:cNvSpPr>
          <p:nvPr>
            <p:ph idx="1"/>
          </p:nvPr>
        </p:nvSpPr>
        <p:spPr>
          <a:xfrm>
            <a:off x="611560" y="1124744"/>
            <a:ext cx="8229600" cy="6480720"/>
          </a:xfrm>
        </p:spPr>
        <p:txBody>
          <a:bodyPr>
            <a:noAutofit/>
          </a:bodyPr>
          <a:lstStyle/>
          <a:p>
            <a:pPr eaLnBrk="1" hangingPunct="1">
              <a:lnSpc>
                <a:spcPct val="80000"/>
              </a:lnSpc>
              <a:buNone/>
            </a:pPr>
            <a:r>
              <a:rPr lang="en-CA" sz="1800" dirty="0"/>
              <a:t>      </a:t>
            </a:r>
            <a:r>
              <a:rPr lang="en-CA" sz="1800" b="1" dirty="0">
                <a:solidFill>
                  <a:srgbClr val="FF0000"/>
                </a:solidFill>
              </a:rPr>
              <a:t>Thunder Bay</a:t>
            </a:r>
            <a:endParaRPr lang="en-CA" sz="1800" b="1" dirty="0"/>
          </a:p>
          <a:p>
            <a:pPr>
              <a:lnSpc>
                <a:spcPct val="80000"/>
              </a:lnSpc>
            </a:pPr>
            <a:r>
              <a:rPr lang="en-CA" sz="1400" b="1" dirty="0">
                <a:latin typeface="Arial" pitchFamily="34" charset="0"/>
                <a:cs typeface="Arial" pitchFamily="34" charset="0"/>
              </a:rPr>
              <a:t>The McIntyre River and McVicar Creek have large adult populations with low annual mortality</a:t>
            </a:r>
          </a:p>
          <a:p>
            <a:pPr>
              <a:lnSpc>
                <a:spcPct val="80000"/>
              </a:lnSpc>
            </a:pPr>
            <a:r>
              <a:rPr lang="en-CA" sz="1400" b="1" dirty="0">
                <a:latin typeface="Arial" pitchFamily="34" charset="0"/>
                <a:cs typeface="Arial" pitchFamily="34" charset="0"/>
              </a:rPr>
              <a:t>Small Lake Shore tributaries have relatively small adult steelhead populations with high annual mortality</a:t>
            </a:r>
            <a:endParaRPr lang="en-CA" sz="1800" dirty="0"/>
          </a:p>
          <a:p>
            <a:pPr>
              <a:lnSpc>
                <a:spcPct val="80000"/>
              </a:lnSpc>
            </a:pPr>
            <a:r>
              <a:rPr lang="en-CA" sz="1400" b="1" dirty="0">
                <a:latin typeface="Arial" pitchFamily="34" charset="0"/>
                <a:cs typeface="Arial" pitchFamily="34" charset="0"/>
              </a:rPr>
              <a:t>The MacKenzie River has an adult population size of 328+- 178 (2021) and a repeat spawning rate of 59% indicating a relatively small, fragile but sustainable steelhead stock. </a:t>
            </a:r>
          </a:p>
          <a:p>
            <a:pPr marL="0" indent="0">
              <a:lnSpc>
                <a:spcPct val="80000"/>
              </a:lnSpc>
              <a:buNone/>
            </a:pPr>
            <a:r>
              <a:rPr lang="en-CA" sz="1800" b="1" dirty="0">
                <a:solidFill>
                  <a:srgbClr val="FF0000"/>
                </a:solidFill>
              </a:rPr>
              <a:t>      Black Bay</a:t>
            </a:r>
          </a:p>
          <a:p>
            <a:pPr eaLnBrk="1" hangingPunct="1">
              <a:lnSpc>
                <a:spcPct val="80000"/>
              </a:lnSpc>
            </a:pPr>
            <a:r>
              <a:rPr lang="en-CA" sz="1400" b="1" dirty="0">
                <a:latin typeface="Arial" pitchFamily="34" charset="0"/>
                <a:cs typeface="Arial" pitchFamily="34" charset="0"/>
              </a:rPr>
              <a:t>Steelhead populations in Black Bay tributaries have declined from historic levels.</a:t>
            </a:r>
          </a:p>
          <a:p>
            <a:pPr eaLnBrk="1" hangingPunct="1">
              <a:lnSpc>
                <a:spcPct val="80000"/>
              </a:lnSpc>
            </a:pPr>
            <a:r>
              <a:rPr lang="en-CA" sz="1400" b="1" dirty="0">
                <a:latin typeface="Arial" pitchFamily="34" charset="0"/>
                <a:cs typeface="Arial" pitchFamily="34" charset="0"/>
              </a:rPr>
              <a:t>Portage Creek can be used to “index” other Black Bay steelhead population. Its population size has declined to under 200 from over 2000 (2007)… equivalent to a 90% decrease.</a:t>
            </a:r>
          </a:p>
          <a:p>
            <a:pPr>
              <a:lnSpc>
                <a:spcPct val="80000"/>
              </a:lnSpc>
            </a:pPr>
            <a:r>
              <a:rPr lang="en-CA" sz="1400" b="1" dirty="0">
                <a:latin typeface="Arial" pitchFamily="34" charset="0"/>
                <a:cs typeface="Arial" pitchFamily="34" charset="0"/>
              </a:rPr>
              <a:t>Poor survival of juvenile smolts to first time spawning (1995 to 2019) and low angler success in most major tributaries ie. Wolf, Black Sturgeon and Coldwater, has occurred over the past ten years.</a:t>
            </a:r>
          </a:p>
          <a:p>
            <a:pPr eaLnBrk="1" hangingPunct="1">
              <a:lnSpc>
                <a:spcPct val="80000"/>
              </a:lnSpc>
            </a:pPr>
            <a:r>
              <a:rPr lang="en-CA" sz="1400" b="1" dirty="0">
                <a:latin typeface="Arial" pitchFamily="34" charset="0"/>
                <a:cs typeface="Arial" pitchFamily="34" charset="0"/>
              </a:rPr>
              <a:t>Changes in the Black Bay fish community may have contributed to the apparent  widespread decline in wild steelhead populations.</a:t>
            </a:r>
          </a:p>
          <a:p>
            <a:pPr eaLnBrk="1" hangingPunct="1">
              <a:lnSpc>
                <a:spcPct val="80000"/>
              </a:lnSpc>
              <a:buNone/>
            </a:pPr>
            <a:r>
              <a:rPr lang="en-CA" sz="1800" b="1" dirty="0">
                <a:solidFill>
                  <a:srgbClr val="FF0000"/>
                </a:solidFill>
              </a:rPr>
              <a:t>      Nipigon Bay</a:t>
            </a:r>
          </a:p>
          <a:p>
            <a:pPr eaLnBrk="1" hangingPunct="1">
              <a:lnSpc>
                <a:spcPct val="80000"/>
              </a:lnSpc>
            </a:pPr>
            <a:r>
              <a:rPr lang="en-CA" sz="1400" b="1" dirty="0">
                <a:latin typeface="Arial" pitchFamily="34" charset="0"/>
                <a:cs typeface="Arial" pitchFamily="34" charset="0"/>
              </a:rPr>
              <a:t>Two tributaries of Nipigon Bay (Jackpine, Cypress Rivers) had high repeat spawning levels &gt; 75 % but low recruiting age classes.</a:t>
            </a:r>
          </a:p>
          <a:p>
            <a:pPr>
              <a:lnSpc>
                <a:spcPct val="80000"/>
              </a:lnSpc>
            </a:pPr>
            <a:r>
              <a:rPr lang="en-CA" sz="1400" b="1" dirty="0">
                <a:latin typeface="Arial" pitchFamily="34" charset="0"/>
                <a:cs typeface="Arial" pitchFamily="34" charset="0"/>
              </a:rPr>
              <a:t>A  more quantitative study on the Cypress River initiated in 2022  should address questions regarding adult steelhead population size in Nipigon Bay tributaries.</a:t>
            </a:r>
            <a:endParaRPr lang="en-CA" sz="1800" b="1" dirty="0">
              <a:solidFill>
                <a:srgbClr val="FF00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23528" y="260648"/>
            <a:ext cx="8229600" cy="936104"/>
          </a:xfrm>
        </p:spPr>
        <p:txBody>
          <a:bodyPr>
            <a:normAutofit/>
          </a:bodyPr>
          <a:lstStyle/>
          <a:p>
            <a:pPr eaLnBrk="1" hangingPunct="1"/>
            <a:r>
              <a:rPr lang="en-CA" sz="3200" b="1" dirty="0">
                <a:solidFill>
                  <a:srgbClr val="FF0000"/>
                </a:solidFill>
              </a:rPr>
              <a:t>Acknowledgements</a:t>
            </a:r>
          </a:p>
        </p:txBody>
      </p:sp>
      <p:sp>
        <p:nvSpPr>
          <p:cNvPr id="19459" name="Rectangle 3"/>
          <p:cNvSpPr>
            <a:spLocks noGrp="1" noChangeArrowheads="1"/>
          </p:cNvSpPr>
          <p:nvPr>
            <p:ph idx="1"/>
          </p:nvPr>
        </p:nvSpPr>
        <p:spPr>
          <a:xfrm>
            <a:off x="623848" y="1412776"/>
            <a:ext cx="8496944" cy="6192688"/>
          </a:xfrm>
        </p:spPr>
        <p:txBody>
          <a:bodyPr>
            <a:noAutofit/>
          </a:bodyPr>
          <a:lstStyle/>
          <a:p>
            <a:pPr eaLnBrk="1" hangingPunct="1">
              <a:lnSpc>
                <a:spcPct val="80000"/>
              </a:lnSpc>
              <a:buFontTx/>
              <a:buNone/>
              <a:defRPr/>
            </a:pPr>
            <a:r>
              <a:rPr lang="en-CA" sz="1600" b="1" dirty="0"/>
              <a:t>       The author of this report would like to thank the following persons and groups for their contribution to the co-op angler program.</a:t>
            </a:r>
          </a:p>
          <a:p>
            <a:pPr eaLnBrk="1" hangingPunct="1">
              <a:lnSpc>
                <a:spcPct val="80000"/>
              </a:lnSpc>
              <a:buFontTx/>
              <a:buNone/>
              <a:defRPr/>
            </a:pPr>
            <a:r>
              <a:rPr lang="en-CA" sz="1600" b="1" dirty="0">
                <a:solidFill>
                  <a:srgbClr val="FF0000"/>
                </a:solidFill>
              </a:rPr>
              <a:t>McIntyre River Population Study:</a:t>
            </a:r>
          </a:p>
          <a:p>
            <a:pPr eaLnBrk="1" hangingPunct="1">
              <a:lnSpc>
                <a:spcPct val="80000"/>
              </a:lnSpc>
              <a:buFontTx/>
              <a:buNone/>
              <a:defRPr/>
            </a:pPr>
            <a:r>
              <a:rPr lang="en-CA" sz="1600" b="1" dirty="0"/>
              <a:t>Randy Beamish, Keith Ailey, Terry </a:t>
            </a:r>
            <a:r>
              <a:rPr lang="en-CA" sz="1600" b="1" dirty="0" err="1"/>
              <a:t>Kosolowski</a:t>
            </a:r>
            <a:r>
              <a:rPr lang="en-CA" sz="1600" b="1" dirty="0"/>
              <a:t>, Kyle Stratton</a:t>
            </a:r>
          </a:p>
          <a:p>
            <a:pPr eaLnBrk="1" hangingPunct="1">
              <a:lnSpc>
                <a:spcPct val="80000"/>
              </a:lnSpc>
              <a:buFontTx/>
              <a:buNone/>
              <a:defRPr/>
            </a:pPr>
            <a:r>
              <a:rPr lang="en-CA" sz="1600" b="1" dirty="0">
                <a:solidFill>
                  <a:srgbClr val="FF0000"/>
                </a:solidFill>
              </a:rPr>
              <a:t>McVicars Creek Population Study:</a:t>
            </a:r>
          </a:p>
          <a:p>
            <a:pPr eaLnBrk="1" hangingPunct="1">
              <a:lnSpc>
                <a:spcPct val="80000"/>
              </a:lnSpc>
              <a:buFontTx/>
              <a:buNone/>
              <a:defRPr/>
            </a:pPr>
            <a:r>
              <a:rPr lang="en-CA" sz="1600" b="1" dirty="0"/>
              <a:t>Kyle Stratton </a:t>
            </a:r>
          </a:p>
          <a:p>
            <a:pPr eaLnBrk="1" hangingPunct="1">
              <a:lnSpc>
                <a:spcPct val="80000"/>
              </a:lnSpc>
              <a:buFontTx/>
              <a:buNone/>
              <a:defRPr/>
            </a:pPr>
            <a:r>
              <a:rPr lang="en-CA" sz="1600" b="1" dirty="0">
                <a:solidFill>
                  <a:srgbClr val="FF0000"/>
                </a:solidFill>
              </a:rPr>
              <a:t>Blind, Birch Beach and Birch Beach Creeks:</a:t>
            </a:r>
          </a:p>
          <a:p>
            <a:pPr eaLnBrk="1" hangingPunct="1">
              <a:lnSpc>
                <a:spcPct val="80000"/>
              </a:lnSpc>
              <a:buFontTx/>
              <a:buNone/>
              <a:defRPr/>
            </a:pPr>
            <a:r>
              <a:rPr lang="en-CA" sz="1600" b="1" dirty="0"/>
              <a:t>Derek Klement, Kyle Stratton</a:t>
            </a:r>
          </a:p>
          <a:p>
            <a:pPr eaLnBrk="1" hangingPunct="1">
              <a:lnSpc>
                <a:spcPct val="80000"/>
              </a:lnSpc>
              <a:buFontTx/>
              <a:buNone/>
              <a:defRPr/>
            </a:pPr>
            <a:r>
              <a:rPr lang="en-CA" sz="1600" b="1" dirty="0">
                <a:solidFill>
                  <a:srgbClr val="FF0000"/>
                </a:solidFill>
              </a:rPr>
              <a:t>Mackenzie River Population Study:</a:t>
            </a:r>
          </a:p>
          <a:p>
            <a:pPr eaLnBrk="1" hangingPunct="1">
              <a:lnSpc>
                <a:spcPct val="80000"/>
              </a:lnSpc>
              <a:buFontTx/>
              <a:buNone/>
              <a:defRPr/>
            </a:pPr>
            <a:r>
              <a:rPr lang="en-CA" sz="1600" b="1" dirty="0"/>
              <a:t>Kyle Stratton, </a:t>
            </a:r>
          </a:p>
          <a:p>
            <a:pPr eaLnBrk="1" hangingPunct="1">
              <a:lnSpc>
                <a:spcPct val="80000"/>
              </a:lnSpc>
              <a:buFontTx/>
              <a:buNone/>
              <a:defRPr/>
            </a:pPr>
            <a:r>
              <a:rPr lang="en-CA" sz="1600" b="1" dirty="0">
                <a:solidFill>
                  <a:srgbClr val="FF0000"/>
                </a:solidFill>
              </a:rPr>
              <a:t>Jackpine, Cypress and Nipigon Bay tributaries data collection:</a:t>
            </a:r>
          </a:p>
          <a:p>
            <a:pPr eaLnBrk="1" hangingPunct="1">
              <a:lnSpc>
                <a:spcPct val="80000"/>
              </a:lnSpc>
              <a:buFontTx/>
              <a:buNone/>
              <a:defRPr/>
            </a:pPr>
            <a:r>
              <a:rPr lang="en-CA" sz="1600" b="1" dirty="0"/>
              <a:t>Wes B., Keith A., Kyle S., Mike S., Jason V., Dave S., Jon T., Scott M. and OMNRF</a:t>
            </a:r>
          </a:p>
          <a:p>
            <a:pPr eaLnBrk="1" hangingPunct="1">
              <a:lnSpc>
                <a:spcPct val="80000"/>
              </a:lnSpc>
              <a:buFontTx/>
              <a:buNone/>
              <a:defRPr/>
            </a:pPr>
            <a:r>
              <a:rPr lang="en-CA" sz="1600" b="1" dirty="0">
                <a:solidFill>
                  <a:srgbClr val="FF0000"/>
                </a:solidFill>
              </a:rPr>
              <a:t>Aging and Data Management: </a:t>
            </a:r>
          </a:p>
          <a:p>
            <a:pPr eaLnBrk="1" hangingPunct="1">
              <a:lnSpc>
                <a:spcPct val="80000"/>
              </a:lnSpc>
              <a:buFontTx/>
              <a:buNone/>
              <a:defRPr/>
            </a:pPr>
            <a:r>
              <a:rPr lang="en-CA" sz="1600" b="1" dirty="0"/>
              <a:t>Jon Tost and Cyn Chappel,  North Shore Environmental Services (NSES)</a:t>
            </a:r>
          </a:p>
          <a:p>
            <a:pPr eaLnBrk="1" hangingPunct="1">
              <a:lnSpc>
                <a:spcPct val="80000"/>
              </a:lnSpc>
              <a:buFontTx/>
              <a:buNone/>
              <a:defRPr/>
            </a:pPr>
            <a:r>
              <a:rPr lang="en-CA" sz="1600" b="1" dirty="0">
                <a:solidFill>
                  <a:srgbClr val="FF0000"/>
                </a:solidFill>
              </a:rPr>
              <a:t>Corporate Sponsors:</a:t>
            </a:r>
          </a:p>
          <a:p>
            <a:pPr eaLnBrk="1" hangingPunct="1">
              <a:lnSpc>
                <a:spcPct val="80000"/>
              </a:lnSpc>
              <a:buFontTx/>
              <a:buNone/>
              <a:defRPr/>
            </a:pPr>
            <a:r>
              <a:rPr lang="en-CA" sz="1600" b="1" dirty="0"/>
              <a:t>Ray Collesso, Hook Line and Sinker, Guelph, Ontario</a:t>
            </a:r>
          </a:p>
          <a:p>
            <a:pPr eaLnBrk="1" hangingPunct="1">
              <a:lnSpc>
                <a:spcPct val="80000"/>
              </a:lnSpc>
              <a:buFontTx/>
              <a:buNone/>
              <a:defRPr/>
            </a:pPr>
            <a:r>
              <a:rPr lang="en-CA" sz="1600" b="1" dirty="0">
                <a:solidFill>
                  <a:srgbClr val="FF0000"/>
                </a:solidFill>
              </a:rPr>
              <a:t>Funding:</a:t>
            </a:r>
          </a:p>
          <a:p>
            <a:pPr eaLnBrk="1" hangingPunct="1">
              <a:lnSpc>
                <a:spcPct val="80000"/>
              </a:lnSpc>
              <a:buFontTx/>
              <a:buNone/>
              <a:defRPr/>
            </a:pPr>
            <a:r>
              <a:rPr lang="en-CA" sz="1600" b="1" dirty="0"/>
              <a:t> NSSA and the Upper Great Lakes Management Unit (OMNRF)</a:t>
            </a:r>
          </a:p>
          <a:p>
            <a:pPr eaLnBrk="1" hangingPunct="1">
              <a:lnSpc>
                <a:spcPct val="80000"/>
              </a:lnSpc>
              <a:buFontTx/>
              <a:buNone/>
              <a:defRPr/>
            </a:pPr>
            <a:r>
              <a:rPr lang="en-CA" sz="1600" b="1" dirty="0">
                <a:solidFill>
                  <a:srgbClr val="FF0000"/>
                </a:solidFill>
              </a:rPr>
              <a:t>Budget control and web site: </a:t>
            </a:r>
          </a:p>
          <a:p>
            <a:pPr eaLnBrk="1" hangingPunct="1">
              <a:lnSpc>
                <a:spcPct val="80000"/>
              </a:lnSpc>
              <a:buFontTx/>
              <a:buNone/>
              <a:defRPr/>
            </a:pPr>
            <a:r>
              <a:rPr lang="en-CA" sz="1600" b="1" dirty="0"/>
              <a:t>Frank Edgson and Scott McFadden</a:t>
            </a:r>
          </a:p>
          <a:p>
            <a:pPr eaLnBrk="1" hangingPunct="1">
              <a:lnSpc>
                <a:spcPct val="80000"/>
              </a:lnSpc>
              <a:buFontTx/>
              <a:buNone/>
              <a:defRPr/>
            </a:pPr>
            <a:endParaRPr lang="en-CA" sz="1600" b="1" dirty="0"/>
          </a:p>
          <a:p>
            <a:pPr eaLnBrk="1" hangingPunct="1">
              <a:lnSpc>
                <a:spcPct val="80000"/>
              </a:lnSpc>
              <a:defRPr/>
            </a:pPr>
            <a:endParaRPr lang="en-CA" sz="1600" b="1"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536" y="188640"/>
            <a:ext cx="8229600" cy="1143000"/>
          </a:xfrm>
        </p:spPr>
        <p:txBody>
          <a:bodyPr>
            <a:normAutofit/>
          </a:bodyPr>
          <a:lstStyle/>
          <a:p>
            <a:r>
              <a:rPr lang="en-CA" sz="2800" b="1" dirty="0">
                <a:solidFill>
                  <a:srgbClr val="FF0000"/>
                </a:solidFill>
              </a:rPr>
              <a:t>The Protection of Lake Superior’s Wild Steelhead Fishery is in Your Hands</a:t>
            </a:r>
          </a:p>
        </p:txBody>
      </p:sp>
      <p:pic>
        <p:nvPicPr>
          <p:cNvPr id="3" name="Picture 2">
            <a:extLst>
              <a:ext uri="{FF2B5EF4-FFF2-40B4-BE49-F238E27FC236}">
                <a16:creationId xmlns:a16="http://schemas.microsoft.com/office/drawing/2014/main" id="{909AF48E-FCE4-00DC-35BA-D6AAD4F201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680" y="1331640"/>
            <a:ext cx="5832648" cy="512169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1143000"/>
          </a:xfrm>
        </p:spPr>
        <p:txBody>
          <a:bodyPr/>
          <a:lstStyle/>
          <a:p>
            <a:r>
              <a:rPr lang="en-CA" b="1" dirty="0">
                <a:solidFill>
                  <a:srgbClr val="FF0000"/>
                </a:solidFill>
              </a:rPr>
              <a:t>Goals and Objectives</a:t>
            </a:r>
          </a:p>
        </p:txBody>
      </p:sp>
      <p:sp>
        <p:nvSpPr>
          <p:cNvPr id="3" name="TextBox 2"/>
          <p:cNvSpPr txBox="1"/>
          <p:nvPr/>
        </p:nvSpPr>
        <p:spPr>
          <a:xfrm>
            <a:off x="395536" y="1844824"/>
            <a:ext cx="7992888" cy="4093428"/>
          </a:xfrm>
          <a:prstGeom prst="rect">
            <a:avLst/>
          </a:prstGeom>
          <a:noFill/>
        </p:spPr>
        <p:txBody>
          <a:bodyPr wrap="square" rtlCol="0">
            <a:spAutoFit/>
          </a:bodyPr>
          <a:lstStyle/>
          <a:p>
            <a:pPr>
              <a:buFont typeface="Arial" pitchFamily="34" charset="0"/>
              <a:buChar char="•"/>
            </a:pPr>
            <a:r>
              <a:rPr lang="en-CA" sz="2000" b="1" dirty="0"/>
              <a:t> Partnership with Ontario Ministry of Natural Resources and</a:t>
            </a:r>
          </a:p>
          <a:p>
            <a:r>
              <a:rPr lang="en-CA" sz="2000" b="1" dirty="0"/>
              <a:t>  Forestry (OMNRF), Upper Great Lakes Management Unit </a:t>
            </a:r>
          </a:p>
          <a:p>
            <a:r>
              <a:rPr lang="en-CA" sz="2000" b="1" dirty="0"/>
              <a:t>  (UGLMU) and the North Shore Steelhead Association (NSSA)</a:t>
            </a:r>
          </a:p>
          <a:p>
            <a:endParaRPr lang="en-CA" sz="2000" b="1" dirty="0"/>
          </a:p>
          <a:p>
            <a:pPr>
              <a:buFont typeface="Arial" pitchFamily="34" charset="0"/>
              <a:buChar char="•"/>
            </a:pPr>
            <a:r>
              <a:rPr lang="en-CA" sz="2000" b="1" dirty="0"/>
              <a:t> Annually documenting the status of wild steelhead populations</a:t>
            </a:r>
          </a:p>
          <a:p>
            <a:r>
              <a:rPr lang="en-CA" sz="2000" b="1" dirty="0"/>
              <a:t>  in tributaries of western Lake Superior using adult population</a:t>
            </a:r>
          </a:p>
          <a:p>
            <a:r>
              <a:rPr lang="en-CA" sz="2000" b="1" dirty="0"/>
              <a:t>  estimates and life history characteristics </a:t>
            </a:r>
          </a:p>
          <a:p>
            <a:endParaRPr lang="en-CA" sz="2000" b="1" dirty="0"/>
          </a:p>
          <a:p>
            <a:pPr>
              <a:buFont typeface="Arial" pitchFamily="34" charset="0"/>
              <a:buChar char="•"/>
            </a:pPr>
            <a:r>
              <a:rPr lang="en-CA" sz="2000" b="1" dirty="0"/>
              <a:t> Applied science that can be used to develop steelhead </a:t>
            </a:r>
          </a:p>
          <a:p>
            <a:r>
              <a:rPr lang="en-CA" sz="2000" b="1" dirty="0"/>
              <a:t>  management plans and harvest regulations</a:t>
            </a:r>
          </a:p>
          <a:p>
            <a:endParaRPr lang="en-CA" sz="2000" b="1" dirty="0"/>
          </a:p>
          <a:p>
            <a:pPr>
              <a:buFont typeface="Arial" pitchFamily="34" charset="0"/>
              <a:buChar char="•"/>
            </a:pPr>
            <a:r>
              <a:rPr lang="en-CA" sz="2000" b="1" dirty="0"/>
              <a:t> Monitor present regulations and habitat manipulation…. before</a:t>
            </a:r>
          </a:p>
          <a:p>
            <a:r>
              <a:rPr lang="en-CA" sz="2000" b="1" dirty="0"/>
              <a:t>  and after (adaptive management)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ChangeArrowheads="1"/>
          </p:cNvSpPr>
          <p:nvPr/>
        </p:nvSpPr>
        <p:spPr bwMode="auto">
          <a:xfrm>
            <a:off x="19840" y="-243408"/>
            <a:ext cx="8569325" cy="2616101"/>
          </a:xfrm>
          <a:prstGeom prst="rect">
            <a:avLst/>
          </a:prstGeom>
          <a:noFill/>
          <a:ln w="9525">
            <a:noFill/>
            <a:miter lim="800000"/>
            <a:headEnd/>
            <a:tailEnd/>
          </a:ln>
        </p:spPr>
        <p:txBody>
          <a:bodyPr anchor="ctr">
            <a:spAutoFit/>
          </a:bodyPr>
          <a:lstStyle/>
          <a:p>
            <a:pPr algn="ctr"/>
            <a:endParaRPr lang="en-CA" sz="3600" b="1" dirty="0">
              <a:solidFill>
                <a:schemeClr val="folHlink"/>
              </a:solidFill>
            </a:endParaRPr>
          </a:p>
          <a:p>
            <a:pPr algn="ctr"/>
            <a:r>
              <a:rPr lang="en-CA" sz="3600" b="1" dirty="0">
                <a:solidFill>
                  <a:schemeClr val="folHlink"/>
                </a:solidFill>
              </a:rPr>
              <a:t>Co-op Angler 2022 </a:t>
            </a:r>
          </a:p>
          <a:p>
            <a:pPr algn="ctr"/>
            <a:endParaRPr lang="en-CA" sz="1800" b="1" dirty="0">
              <a:solidFill>
                <a:srgbClr val="FF0000"/>
              </a:solidFill>
            </a:endParaRPr>
          </a:p>
          <a:p>
            <a:pPr algn="ctr"/>
            <a:r>
              <a:rPr lang="en-CA" sz="3200" b="1" dirty="0">
                <a:solidFill>
                  <a:srgbClr val="FF0000"/>
                </a:solidFill>
              </a:rPr>
              <a:t>Introduction</a:t>
            </a:r>
          </a:p>
          <a:p>
            <a:pPr algn="ctr"/>
            <a:endParaRPr lang="en-CA" sz="2400" b="1" dirty="0">
              <a:solidFill>
                <a:srgbClr val="FF0000"/>
              </a:solidFill>
            </a:endParaRPr>
          </a:p>
          <a:p>
            <a:pPr algn="ctr"/>
            <a:endParaRPr lang="en-CA" sz="1800" dirty="0"/>
          </a:p>
        </p:txBody>
      </p:sp>
      <p:sp>
        <p:nvSpPr>
          <p:cNvPr id="3075" name="Rectangle 7"/>
          <p:cNvSpPr>
            <a:spLocks noGrp="1" noChangeArrowheads="1"/>
          </p:cNvSpPr>
          <p:nvPr>
            <p:ph idx="1"/>
          </p:nvPr>
        </p:nvSpPr>
        <p:spPr>
          <a:xfrm>
            <a:off x="468313" y="1989138"/>
            <a:ext cx="8229600" cy="4525962"/>
          </a:xfrm>
        </p:spPr>
        <p:txBody>
          <a:bodyPr>
            <a:normAutofit fontScale="92500" lnSpcReduction="20000"/>
          </a:bodyPr>
          <a:lstStyle/>
          <a:p>
            <a:pPr eaLnBrk="1" hangingPunct="1">
              <a:lnSpc>
                <a:spcPct val="90000"/>
              </a:lnSpc>
            </a:pPr>
            <a:r>
              <a:rPr lang="en-CA" sz="2400" b="1" dirty="0"/>
              <a:t>Five steelhead assessment projects were conducted during the spring of 2022.</a:t>
            </a:r>
          </a:p>
          <a:p>
            <a:pPr eaLnBrk="1" hangingPunct="1">
              <a:lnSpc>
                <a:spcPct val="90000"/>
              </a:lnSpc>
            </a:pPr>
            <a:endParaRPr lang="en-CA" sz="2400" b="1" dirty="0"/>
          </a:p>
          <a:p>
            <a:pPr eaLnBrk="1" hangingPunct="1">
              <a:lnSpc>
                <a:spcPct val="90000"/>
              </a:lnSpc>
            </a:pPr>
            <a:r>
              <a:rPr lang="en-CA" sz="2400" b="1" dirty="0"/>
              <a:t>They were:</a:t>
            </a:r>
          </a:p>
          <a:p>
            <a:pPr eaLnBrk="1" hangingPunct="1">
              <a:lnSpc>
                <a:spcPct val="90000"/>
              </a:lnSpc>
              <a:buNone/>
            </a:pPr>
            <a:r>
              <a:rPr lang="en-CA" sz="2400" b="1" dirty="0"/>
              <a:t>    </a:t>
            </a:r>
          </a:p>
          <a:p>
            <a:pPr eaLnBrk="1" hangingPunct="1">
              <a:lnSpc>
                <a:spcPct val="90000"/>
              </a:lnSpc>
              <a:buFontTx/>
              <a:buNone/>
            </a:pPr>
            <a:r>
              <a:rPr lang="en-CA" sz="2400" b="1" dirty="0"/>
              <a:t>      A) McIntyre River Steelhead Population Assessment</a:t>
            </a:r>
          </a:p>
          <a:p>
            <a:pPr eaLnBrk="1" hangingPunct="1">
              <a:lnSpc>
                <a:spcPct val="90000"/>
              </a:lnSpc>
              <a:buFontTx/>
              <a:buNone/>
            </a:pPr>
            <a:r>
              <a:rPr lang="en-CA" sz="2400" b="1" dirty="0"/>
              <a:t>      B) McVicar Creek Steelhead Population Assessment</a:t>
            </a:r>
          </a:p>
          <a:p>
            <a:pPr eaLnBrk="1" hangingPunct="1">
              <a:lnSpc>
                <a:spcPct val="90000"/>
              </a:lnSpc>
              <a:buFontTx/>
              <a:buNone/>
            </a:pPr>
            <a:r>
              <a:rPr lang="en-CA" sz="2400" b="1" dirty="0"/>
              <a:t>      C) MacKenzie River Steelhead Population Assessment</a:t>
            </a:r>
          </a:p>
          <a:p>
            <a:pPr eaLnBrk="1" hangingPunct="1">
              <a:lnSpc>
                <a:spcPct val="90000"/>
              </a:lnSpc>
              <a:buFontTx/>
              <a:buNone/>
            </a:pPr>
            <a:r>
              <a:rPr lang="en-CA" sz="2400" b="1" dirty="0"/>
              <a:t>      D) Cypress River Steelhead Population Assessment</a:t>
            </a:r>
          </a:p>
          <a:p>
            <a:pPr eaLnBrk="1" hangingPunct="1">
              <a:lnSpc>
                <a:spcPct val="90000"/>
              </a:lnSpc>
              <a:buFontTx/>
              <a:buNone/>
            </a:pPr>
            <a:r>
              <a:rPr lang="en-CA" sz="2400" b="1" dirty="0"/>
              <a:t>      F) Co-op Angler Study</a:t>
            </a:r>
          </a:p>
          <a:p>
            <a:pPr eaLnBrk="1" hangingPunct="1">
              <a:lnSpc>
                <a:spcPct val="90000"/>
              </a:lnSpc>
              <a:buFontTx/>
              <a:buNone/>
            </a:pPr>
            <a:endParaRPr lang="en-CA" sz="2400" b="1" dirty="0"/>
          </a:p>
          <a:p>
            <a:pPr eaLnBrk="1" hangingPunct="1">
              <a:lnSpc>
                <a:spcPct val="90000"/>
              </a:lnSpc>
            </a:pPr>
            <a:r>
              <a:rPr lang="en-CA" sz="2400" b="1" dirty="0"/>
              <a:t>All studies were conducted in partnership with the North Shore Steelhead Association (NSSA) and the Ontario Ministry of Natural Resources and Forestry, Upper Great Lakes Management Unit (OMNRF, UGLMU).</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a:xfrm>
            <a:off x="611560" y="-171400"/>
            <a:ext cx="8229600" cy="1008112"/>
          </a:xfrm>
        </p:spPr>
        <p:txBody>
          <a:bodyPr>
            <a:normAutofit/>
          </a:bodyPr>
          <a:lstStyle/>
          <a:p>
            <a:pPr eaLnBrk="1" hangingPunct="1"/>
            <a:r>
              <a:rPr lang="en-CA" sz="4000" b="1" dirty="0">
                <a:solidFill>
                  <a:srgbClr val="FF0000"/>
                </a:solidFill>
              </a:rPr>
              <a:t>Steelhead Assessment 2022</a:t>
            </a:r>
          </a:p>
        </p:txBody>
      </p:sp>
      <p:sp>
        <p:nvSpPr>
          <p:cNvPr id="4099" name="Rectangle 5"/>
          <p:cNvSpPr>
            <a:spLocks noGrp="1" noChangeArrowheads="1"/>
          </p:cNvSpPr>
          <p:nvPr>
            <p:ph idx="1"/>
          </p:nvPr>
        </p:nvSpPr>
        <p:spPr>
          <a:xfrm>
            <a:off x="755576" y="692696"/>
            <a:ext cx="8229600" cy="6120680"/>
          </a:xfrm>
        </p:spPr>
        <p:txBody>
          <a:bodyPr>
            <a:noAutofit/>
          </a:bodyPr>
          <a:lstStyle/>
          <a:p>
            <a:pPr>
              <a:lnSpc>
                <a:spcPct val="80000"/>
              </a:lnSpc>
              <a:buNone/>
            </a:pPr>
            <a:r>
              <a:rPr lang="en-CA" sz="2000" dirty="0"/>
              <a:t>                                          </a:t>
            </a:r>
            <a:r>
              <a:rPr lang="en-CA" sz="2000" b="1" dirty="0">
                <a:solidFill>
                  <a:schemeClr val="accent2"/>
                </a:solidFill>
              </a:rPr>
              <a:t> </a:t>
            </a:r>
            <a:r>
              <a:rPr lang="en-CA" sz="2000" b="1" dirty="0">
                <a:solidFill>
                  <a:srgbClr val="0070C0"/>
                </a:solidFill>
              </a:rPr>
              <a:t>Projects and Methods </a:t>
            </a:r>
            <a:endParaRPr lang="en-CA" sz="1050" b="1" dirty="0">
              <a:solidFill>
                <a:schemeClr val="accent6">
                  <a:lumMod val="50000"/>
                </a:schemeClr>
              </a:solidFill>
            </a:endParaRPr>
          </a:p>
          <a:p>
            <a:pPr>
              <a:lnSpc>
                <a:spcPct val="80000"/>
              </a:lnSpc>
              <a:buFontTx/>
              <a:buNone/>
            </a:pPr>
            <a:r>
              <a:rPr lang="en-CA" sz="1050" b="1" dirty="0">
                <a:solidFill>
                  <a:schemeClr val="accent2"/>
                </a:solidFill>
              </a:rPr>
              <a:t>                                                                                                                                         </a:t>
            </a:r>
          </a:p>
          <a:p>
            <a:pPr>
              <a:lnSpc>
                <a:spcPct val="80000"/>
              </a:lnSpc>
              <a:buFontTx/>
              <a:buNone/>
            </a:pPr>
            <a:r>
              <a:rPr lang="en-CA" sz="1200" b="1" dirty="0">
                <a:solidFill>
                  <a:srgbClr val="FF0000"/>
                </a:solidFill>
              </a:rPr>
              <a:t>       A)    McIntyre River Steelhead Population Assessment  </a:t>
            </a:r>
          </a:p>
          <a:p>
            <a:pPr>
              <a:lnSpc>
                <a:spcPct val="80000"/>
              </a:lnSpc>
              <a:buFontTx/>
              <a:buNone/>
            </a:pPr>
            <a:r>
              <a:rPr lang="en-CA" sz="1200" b="1" dirty="0"/>
              <a:t>               Four experienced anglers biologically sampled, fin clipped adult steelhead they captured while angling during the  </a:t>
            </a:r>
          </a:p>
          <a:p>
            <a:pPr>
              <a:lnSpc>
                <a:spcPct val="80000"/>
              </a:lnSpc>
              <a:buFontTx/>
              <a:buNone/>
            </a:pPr>
            <a:r>
              <a:rPr lang="en-CA" sz="1200" b="1" dirty="0"/>
              <a:t>                spring spawning migration (May and June). </a:t>
            </a:r>
          </a:p>
          <a:p>
            <a:pPr>
              <a:lnSpc>
                <a:spcPct val="80000"/>
              </a:lnSpc>
              <a:buFontTx/>
              <a:buNone/>
            </a:pPr>
            <a:endParaRPr lang="en-CA" sz="1200" b="1" dirty="0"/>
          </a:p>
          <a:p>
            <a:pPr>
              <a:lnSpc>
                <a:spcPct val="80000"/>
              </a:lnSpc>
              <a:buFontTx/>
              <a:buNone/>
            </a:pPr>
            <a:r>
              <a:rPr lang="en-CA" sz="1200" b="1" dirty="0">
                <a:solidFill>
                  <a:srgbClr val="FF0000"/>
                </a:solidFill>
              </a:rPr>
              <a:t>       B)    McVicar Creek  </a:t>
            </a:r>
            <a:endParaRPr lang="en-CA" sz="1200" b="1" dirty="0"/>
          </a:p>
          <a:p>
            <a:pPr>
              <a:lnSpc>
                <a:spcPct val="80000"/>
              </a:lnSpc>
              <a:buFontTx/>
              <a:buNone/>
            </a:pPr>
            <a:r>
              <a:rPr lang="en-CA" sz="1200" b="1" dirty="0"/>
              <a:t>               One experienced angler/biologist biologically sampling and fin clipping adult steelhead </a:t>
            </a:r>
          </a:p>
          <a:p>
            <a:pPr>
              <a:lnSpc>
                <a:spcPct val="80000"/>
              </a:lnSpc>
              <a:buFontTx/>
              <a:buNone/>
            </a:pPr>
            <a:r>
              <a:rPr lang="en-CA" sz="1200" b="1" dirty="0"/>
              <a:t>               during the spawning migration (April to June).</a:t>
            </a:r>
          </a:p>
          <a:p>
            <a:pPr>
              <a:lnSpc>
                <a:spcPct val="80000"/>
              </a:lnSpc>
              <a:buFontTx/>
              <a:buNone/>
            </a:pPr>
            <a:endParaRPr lang="en-CA" sz="1200" b="1" dirty="0"/>
          </a:p>
          <a:p>
            <a:pPr>
              <a:lnSpc>
                <a:spcPct val="80000"/>
              </a:lnSpc>
              <a:buFontTx/>
              <a:buNone/>
            </a:pPr>
            <a:r>
              <a:rPr lang="en-CA" sz="1200" b="1" dirty="0">
                <a:solidFill>
                  <a:srgbClr val="FF0000"/>
                </a:solidFill>
              </a:rPr>
              <a:t>       C)    Lake Shore Drive streams</a:t>
            </a:r>
          </a:p>
          <a:p>
            <a:pPr>
              <a:lnSpc>
                <a:spcPct val="80000"/>
              </a:lnSpc>
              <a:buFontTx/>
              <a:buNone/>
            </a:pPr>
            <a:r>
              <a:rPr lang="en-CA" sz="1200" b="1" dirty="0">
                <a:solidFill>
                  <a:srgbClr val="FF0000"/>
                </a:solidFill>
              </a:rPr>
              <a:t>               </a:t>
            </a:r>
            <a:r>
              <a:rPr lang="en-CA" sz="1200" b="1" dirty="0"/>
              <a:t>Wild Goose, Blend and Birch Beach Creeks were extensively angled and sampled by Derek Klement and to a less extent</a:t>
            </a:r>
          </a:p>
          <a:p>
            <a:pPr>
              <a:lnSpc>
                <a:spcPct val="80000"/>
              </a:lnSpc>
              <a:buFontTx/>
              <a:buNone/>
            </a:pPr>
            <a:r>
              <a:rPr lang="en-CA" sz="1200" b="1" dirty="0"/>
              <a:t>                by Kyle Stratton</a:t>
            </a:r>
          </a:p>
          <a:p>
            <a:pPr>
              <a:lnSpc>
                <a:spcPct val="80000"/>
              </a:lnSpc>
              <a:buFontTx/>
              <a:buNone/>
            </a:pPr>
            <a:endParaRPr lang="en-CA" sz="1200" b="1" dirty="0">
              <a:solidFill>
                <a:srgbClr val="FF0000"/>
              </a:solidFill>
            </a:endParaRPr>
          </a:p>
          <a:p>
            <a:pPr>
              <a:lnSpc>
                <a:spcPct val="80000"/>
              </a:lnSpc>
              <a:buNone/>
            </a:pPr>
            <a:r>
              <a:rPr lang="en-CA" sz="1200" b="1" dirty="0">
                <a:solidFill>
                  <a:srgbClr val="FF0000"/>
                </a:solidFill>
              </a:rPr>
              <a:t>       D)   Mackenzie River</a:t>
            </a:r>
            <a:endParaRPr lang="en-CA" sz="1200" b="1" dirty="0"/>
          </a:p>
          <a:p>
            <a:pPr>
              <a:lnSpc>
                <a:spcPct val="80000"/>
              </a:lnSpc>
              <a:buFontTx/>
              <a:buNone/>
            </a:pPr>
            <a:r>
              <a:rPr lang="en-CA" sz="1200" b="1" dirty="0"/>
              <a:t>               One experienced angler/biologist  biologically sampling, fin clipping and tagged adult steelhead during the spawning</a:t>
            </a:r>
          </a:p>
          <a:p>
            <a:pPr>
              <a:lnSpc>
                <a:spcPct val="80000"/>
              </a:lnSpc>
              <a:buFontTx/>
              <a:buNone/>
            </a:pPr>
            <a:r>
              <a:rPr lang="en-CA" sz="1200" b="1" dirty="0"/>
              <a:t>                migration (April to June).</a:t>
            </a:r>
          </a:p>
          <a:p>
            <a:pPr>
              <a:lnSpc>
                <a:spcPct val="80000"/>
              </a:lnSpc>
              <a:buFontTx/>
              <a:buNone/>
            </a:pPr>
            <a:endParaRPr lang="en-CA" sz="1200" b="1" dirty="0"/>
          </a:p>
          <a:p>
            <a:pPr>
              <a:lnSpc>
                <a:spcPct val="80000"/>
              </a:lnSpc>
              <a:buFontTx/>
              <a:buNone/>
            </a:pPr>
            <a:r>
              <a:rPr lang="en-CA" sz="1200" b="1" dirty="0"/>
              <a:t>       </a:t>
            </a:r>
            <a:r>
              <a:rPr lang="en-CA" sz="1200" b="1" dirty="0">
                <a:solidFill>
                  <a:srgbClr val="FF0000"/>
                </a:solidFill>
              </a:rPr>
              <a:t>E)   Cypress River</a:t>
            </a:r>
          </a:p>
          <a:p>
            <a:pPr>
              <a:lnSpc>
                <a:spcPct val="80000"/>
              </a:lnSpc>
              <a:buFontTx/>
              <a:buNone/>
            </a:pPr>
            <a:r>
              <a:rPr lang="en-CA" sz="1200" b="1" dirty="0"/>
              <a:t>                OMNR (Upper Great Lakes Management Unit), Kyle Stratton and Wes Bender initiated a population study by fin</a:t>
            </a:r>
          </a:p>
          <a:p>
            <a:pPr>
              <a:lnSpc>
                <a:spcPct val="80000"/>
              </a:lnSpc>
              <a:buFontTx/>
              <a:buNone/>
            </a:pPr>
            <a:r>
              <a:rPr lang="en-CA" sz="1200" b="1" dirty="0"/>
              <a:t>                clipping and tagging their angled catch.</a:t>
            </a:r>
          </a:p>
          <a:p>
            <a:pPr>
              <a:lnSpc>
                <a:spcPct val="80000"/>
              </a:lnSpc>
              <a:buFontTx/>
              <a:buNone/>
            </a:pPr>
            <a:endParaRPr lang="en-CA" sz="1200" b="1" dirty="0"/>
          </a:p>
          <a:p>
            <a:pPr>
              <a:lnSpc>
                <a:spcPct val="80000"/>
              </a:lnSpc>
              <a:buFontTx/>
              <a:buNone/>
            </a:pPr>
            <a:r>
              <a:rPr lang="en-CA" sz="1200" b="1" dirty="0">
                <a:solidFill>
                  <a:srgbClr val="FF0000"/>
                </a:solidFill>
              </a:rPr>
              <a:t>       E)     Co-op Angler</a:t>
            </a:r>
          </a:p>
          <a:p>
            <a:pPr>
              <a:lnSpc>
                <a:spcPct val="80000"/>
              </a:lnSpc>
              <a:buFontTx/>
              <a:buNone/>
            </a:pPr>
            <a:r>
              <a:rPr lang="en-CA" sz="1200" b="1" dirty="0">
                <a:solidFill>
                  <a:schemeClr val="bg1"/>
                </a:solidFill>
              </a:rPr>
              <a:t>               </a:t>
            </a:r>
            <a:r>
              <a:rPr lang="en-CA" sz="1200" b="1" dirty="0"/>
              <a:t>Anglers from the North Shore Steelhead Association received a sampling kit (measuring tape, glove, knife, envelopes</a:t>
            </a:r>
          </a:p>
          <a:p>
            <a:pPr>
              <a:lnSpc>
                <a:spcPct val="80000"/>
              </a:lnSpc>
              <a:buFontTx/>
              <a:buNone/>
            </a:pPr>
            <a:r>
              <a:rPr lang="en-CA" sz="1200" b="1" dirty="0"/>
              <a:t>               and instructions) and biologically sampled their adult steelhead catches (fork length, sex, and scale samples)</a:t>
            </a:r>
          </a:p>
          <a:p>
            <a:pPr>
              <a:lnSpc>
                <a:spcPct val="80000"/>
              </a:lnSpc>
              <a:buFontTx/>
              <a:buNone/>
            </a:pPr>
            <a:r>
              <a:rPr lang="en-CA" sz="1200" b="1" dirty="0"/>
              <a:t>               from north shore tributaries (Thunder Bay to Terrace Bay) from April to June. Scientific collectors permits were issued </a:t>
            </a:r>
          </a:p>
          <a:p>
            <a:pPr>
              <a:lnSpc>
                <a:spcPct val="80000"/>
              </a:lnSpc>
              <a:buFontTx/>
              <a:buNone/>
            </a:pPr>
            <a:r>
              <a:rPr lang="en-CA" sz="1200" b="1" dirty="0"/>
              <a:t>               by OMNRF. </a:t>
            </a:r>
            <a:endParaRPr lang="en-CA" sz="1050" b="1" dirty="0"/>
          </a:p>
          <a:p>
            <a:pPr>
              <a:lnSpc>
                <a:spcPct val="80000"/>
              </a:lnSpc>
              <a:buFontTx/>
              <a:buNone/>
            </a:pPr>
            <a:endParaRPr lang="en-CA" sz="1050" b="1" dirty="0"/>
          </a:p>
          <a:p>
            <a:pPr>
              <a:lnSpc>
                <a:spcPct val="80000"/>
              </a:lnSpc>
              <a:buFontTx/>
              <a:buNone/>
            </a:pPr>
            <a:r>
              <a:rPr lang="en-CA" sz="1400" b="1" dirty="0">
                <a:solidFill>
                  <a:srgbClr val="FF0000"/>
                </a:solidFill>
              </a:rPr>
              <a:t>       The population estimates were based on a ‘Petersen Population Estimate’; Adult </a:t>
            </a:r>
          </a:p>
          <a:p>
            <a:pPr>
              <a:lnSpc>
                <a:spcPct val="80000"/>
              </a:lnSpc>
              <a:buFontTx/>
              <a:buNone/>
            </a:pPr>
            <a:r>
              <a:rPr lang="en-CA" sz="1400" b="1" dirty="0">
                <a:solidFill>
                  <a:srgbClr val="FF0000"/>
                </a:solidFill>
              </a:rPr>
              <a:t>       steelhead are fin clipped in year one and recaptured in year two. The repeat spawners with </a:t>
            </a:r>
          </a:p>
          <a:p>
            <a:pPr>
              <a:lnSpc>
                <a:spcPct val="80000"/>
              </a:lnSpc>
              <a:buFontTx/>
              <a:buNone/>
            </a:pPr>
            <a:r>
              <a:rPr lang="en-CA" sz="1400" b="1" dirty="0">
                <a:solidFill>
                  <a:srgbClr val="FF0000"/>
                </a:solidFill>
              </a:rPr>
              <a:t>       fin clips in year two complete the formula.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dirty="0"/>
          </a:p>
        </p:txBody>
      </p:sp>
      <p:sp>
        <p:nvSpPr>
          <p:cNvPr id="4" name="TextBox 3"/>
          <p:cNvSpPr txBox="1"/>
          <p:nvPr/>
        </p:nvSpPr>
        <p:spPr>
          <a:xfrm>
            <a:off x="539552" y="188640"/>
            <a:ext cx="8208912" cy="523220"/>
          </a:xfrm>
          <a:prstGeom prst="rect">
            <a:avLst/>
          </a:prstGeom>
          <a:noFill/>
        </p:spPr>
        <p:txBody>
          <a:bodyPr wrap="square" rtlCol="0">
            <a:spAutoFit/>
          </a:bodyPr>
          <a:lstStyle/>
          <a:p>
            <a:r>
              <a:rPr lang="en-CA" sz="2800" b="1" dirty="0">
                <a:solidFill>
                  <a:srgbClr val="FF0000"/>
                </a:solidFill>
              </a:rPr>
              <a:t>Steelhead Co-op Angler: Sampling Tributaries</a:t>
            </a:r>
          </a:p>
        </p:txBody>
      </p:sp>
      <p:sp>
        <p:nvSpPr>
          <p:cNvPr id="2" name="AutoShape 2">
            <a:extLst>
              <a:ext uri="{FF2B5EF4-FFF2-40B4-BE49-F238E27FC236}">
                <a16:creationId xmlns:a16="http://schemas.microsoft.com/office/drawing/2014/main" id="{EF087E93-04A1-980D-5BBD-C2A16D690A03}"/>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pic>
        <p:nvPicPr>
          <p:cNvPr id="5" name="Picture 4">
            <a:extLst>
              <a:ext uri="{FF2B5EF4-FFF2-40B4-BE49-F238E27FC236}">
                <a16:creationId xmlns:a16="http://schemas.microsoft.com/office/drawing/2014/main" id="{2D44BB7C-B5E0-5742-9481-FFB785EFB3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5088" y="980728"/>
            <a:ext cx="7237312" cy="532859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305800" cy="794352"/>
          </a:xfrm>
        </p:spPr>
        <p:txBody>
          <a:bodyPr anchor="ctr">
            <a:normAutofit/>
          </a:bodyPr>
          <a:lstStyle/>
          <a:p>
            <a:pPr algn="ctr"/>
            <a:r>
              <a:rPr lang="en-CA" b="1" dirty="0">
                <a:solidFill>
                  <a:srgbClr val="C00000"/>
                </a:solidFill>
              </a:rPr>
              <a:t>Sampling Kit</a:t>
            </a:r>
            <a:endParaRPr lang="en-CA" sz="4400" b="1" dirty="0">
              <a:solidFill>
                <a:srgbClr val="C00000"/>
              </a:solidFill>
              <a:latin typeface="Arial" pitchFamily="34" charset="0"/>
              <a:cs typeface="Arial" pitchFamily="34" charset="0"/>
            </a:endParaRPr>
          </a:p>
        </p:txBody>
      </p:sp>
      <p:pic>
        <p:nvPicPr>
          <p:cNvPr id="5" name="Picture 4">
            <a:extLst>
              <a:ext uri="{FF2B5EF4-FFF2-40B4-BE49-F238E27FC236}">
                <a16:creationId xmlns:a16="http://schemas.microsoft.com/office/drawing/2014/main" id="{36DEF00E-58D7-42C6-A1EB-BECE526EB5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792" y="1199016"/>
            <a:ext cx="8002356" cy="525432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332656"/>
            <a:ext cx="8229600" cy="938368"/>
          </a:xfrm>
        </p:spPr>
        <p:txBody>
          <a:bodyPr anchor="ctr">
            <a:normAutofit/>
          </a:bodyPr>
          <a:lstStyle/>
          <a:p>
            <a:pPr algn="ctr"/>
            <a:r>
              <a:rPr lang="en-CA" sz="3600" b="1" dirty="0">
                <a:solidFill>
                  <a:srgbClr val="C00000"/>
                </a:solidFill>
              </a:rPr>
              <a:t>Sampling Procedure</a:t>
            </a:r>
            <a:endParaRPr lang="en-CA" sz="3600" b="1" dirty="0">
              <a:solidFill>
                <a:srgbClr val="C00000"/>
              </a:solidFill>
              <a:latin typeface="Arial" pitchFamily="34" charset="0"/>
              <a:cs typeface="Arial" pitchFamily="34" charset="0"/>
            </a:endParaRPr>
          </a:p>
        </p:txBody>
      </p:sp>
      <p:pic>
        <p:nvPicPr>
          <p:cNvPr id="1026" name="Picture 2" descr="C:\Users\Jon\Pictures\2013-03-09\2005-05-06 21-13-30_0018.JPG"/>
          <p:cNvPicPr>
            <a:picLocks noGrp="1" noChangeAspect="1" noChangeArrowheads="1"/>
          </p:cNvPicPr>
          <p:nvPr>
            <p:ph idx="1"/>
          </p:nvPr>
        </p:nvPicPr>
        <p:blipFill>
          <a:blip r:embed="rId2" cstate="print"/>
          <a:srcRect/>
          <a:stretch>
            <a:fillRect/>
          </a:stretch>
        </p:blipFill>
        <p:spPr bwMode="auto">
          <a:xfrm>
            <a:off x="6156176" y="1412776"/>
            <a:ext cx="2736304" cy="1900808"/>
          </a:xfrm>
          <a:prstGeom prst="rect">
            <a:avLst/>
          </a:prstGeom>
          <a:noFill/>
        </p:spPr>
      </p:pic>
      <p:pic>
        <p:nvPicPr>
          <p:cNvPr id="1029" name="Picture 5" descr="C:\Users\Jon\Pictures\2013-03-09\2005-05-07 02-01-11_0008.JPG"/>
          <p:cNvPicPr>
            <a:picLocks noChangeAspect="1" noChangeArrowheads="1"/>
          </p:cNvPicPr>
          <p:nvPr/>
        </p:nvPicPr>
        <p:blipFill>
          <a:blip r:embed="rId3" cstate="print"/>
          <a:srcRect/>
          <a:stretch>
            <a:fillRect/>
          </a:stretch>
        </p:blipFill>
        <p:spPr bwMode="auto">
          <a:xfrm>
            <a:off x="6228184" y="4221088"/>
            <a:ext cx="2664296" cy="1872208"/>
          </a:xfrm>
          <a:prstGeom prst="rect">
            <a:avLst/>
          </a:prstGeom>
          <a:noFill/>
        </p:spPr>
      </p:pic>
      <p:pic>
        <p:nvPicPr>
          <p:cNvPr id="1030" name="Picture 6" descr="C:\Users\Jon\Pictures\2013-03-09\2005-05-06 21-12-35_0015.JPG"/>
          <p:cNvPicPr>
            <a:picLocks noChangeAspect="1" noChangeArrowheads="1"/>
          </p:cNvPicPr>
          <p:nvPr/>
        </p:nvPicPr>
        <p:blipFill>
          <a:blip r:embed="rId4" cstate="print"/>
          <a:srcRect/>
          <a:stretch>
            <a:fillRect/>
          </a:stretch>
        </p:blipFill>
        <p:spPr bwMode="auto">
          <a:xfrm>
            <a:off x="3203848" y="4221088"/>
            <a:ext cx="2808312" cy="1872208"/>
          </a:xfrm>
          <a:prstGeom prst="rect">
            <a:avLst/>
          </a:prstGeom>
          <a:noFill/>
        </p:spPr>
      </p:pic>
      <p:pic>
        <p:nvPicPr>
          <p:cNvPr id="1031" name="Picture 7" descr="C:\Users\Jon\Pictures\2013-03-09\2005-05-07 03-35-18_0022.JPG"/>
          <p:cNvPicPr>
            <a:picLocks noChangeAspect="1" noChangeArrowheads="1"/>
          </p:cNvPicPr>
          <p:nvPr/>
        </p:nvPicPr>
        <p:blipFill>
          <a:blip r:embed="rId5" cstate="print"/>
          <a:srcRect/>
          <a:stretch>
            <a:fillRect/>
          </a:stretch>
        </p:blipFill>
        <p:spPr bwMode="auto">
          <a:xfrm>
            <a:off x="251520" y="4221088"/>
            <a:ext cx="2736304" cy="1872208"/>
          </a:xfrm>
          <a:prstGeom prst="rect">
            <a:avLst/>
          </a:prstGeom>
          <a:noFill/>
        </p:spPr>
      </p:pic>
      <p:pic>
        <p:nvPicPr>
          <p:cNvPr id="1032" name="Picture 8" descr="C:\Users\Jon\Pictures\2013-03-09\2005-05-06 23-03-14_0008.JPG"/>
          <p:cNvPicPr>
            <a:picLocks noChangeAspect="1" noChangeArrowheads="1"/>
          </p:cNvPicPr>
          <p:nvPr/>
        </p:nvPicPr>
        <p:blipFill>
          <a:blip r:embed="rId6" cstate="print"/>
          <a:srcRect/>
          <a:stretch>
            <a:fillRect/>
          </a:stretch>
        </p:blipFill>
        <p:spPr bwMode="auto">
          <a:xfrm>
            <a:off x="3203848" y="1412776"/>
            <a:ext cx="2736232" cy="1872208"/>
          </a:xfrm>
          <a:prstGeom prst="rect">
            <a:avLst/>
          </a:prstGeom>
          <a:noFill/>
        </p:spPr>
      </p:pic>
      <p:sp>
        <p:nvSpPr>
          <p:cNvPr id="9" name="TextBox 8"/>
          <p:cNvSpPr txBox="1"/>
          <p:nvPr/>
        </p:nvSpPr>
        <p:spPr>
          <a:xfrm>
            <a:off x="611560" y="3573016"/>
            <a:ext cx="2232248" cy="369332"/>
          </a:xfrm>
          <a:prstGeom prst="rect">
            <a:avLst/>
          </a:prstGeom>
          <a:noFill/>
        </p:spPr>
        <p:txBody>
          <a:bodyPr wrap="square" rtlCol="0">
            <a:spAutoFit/>
          </a:bodyPr>
          <a:lstStyle/>
          <a:p>
            <a:r>
              <a:rPr lang="en-CA" sz="1800" b="1" dirty="0">
                <a:solidFill>
                  <a:srgbClr val="FF0000"/>
                </a:solidFill>
              </a:rPr>
              <a:t>Sampling station</a:t>
            </a:r>
          </a:p>
        </p:txBody>
      </p:sp>
      <p:sp>
        <p:nvSpPr>
          <p:cNvPr id="10" name="TextBox 9"/>
          <p:cNvSpPr txBox="1"/>
          <p:nvPr/>
        </p:nvSpPr>
        <p:spPr>
          <a:xfrm>
            <a:off x="3275856" y="3212976"/>
            <a:ext cx="2520280" cy="830997"/>
          </a:xfrm>
          <a:prstGeom prst="rect">
            <a:avLst/>
          </a:prstGeom>
          <a:noFill/>
        </p:spPr>
        <p:txBody>
          <a:bodyPr wrap="square" rtlCol="0">
            <a:spAutoFit/>
          </a:bodyPr>
          <a:lstStyle/>
          <a:p>
            <a:r>
              <a:rPr lang="en-CA" b="1" dirty="0">
                <a:solidFill>
                  <a:srgbClr val="FF0000"/>
                </a:solidFill>
              </a:rPr>
              <a:t>  </a:t>
            </a:r>
            <a:r>
              <a:rPr lang="en-CA" sz="1800" b="1" dirty="0">
                <a:solidFill>
                  <a:srgbClr val="FF0000"/>
                </a:solidFill>
              </a:rPr>
              <a:t>Fork length (mm)</a:t>
            </a:r>
          </a:p>
        </p:txBody>
      </p:sp>
      <p:sp>
        <p:nvSpPr>
          <p:cNvPr id="11" name="TextBox 10"/>
          <p:cNvSpPr txBox="1"/>
          <p:nvPr/>
        </p:nvSpPr>
        <p:spPr>
          <a:xfrm>
            <a:off x="6660232" y="3573016"/>
            <a:ext cx="1872208" cy="369332"/>
          </a:xfrm>
          <a:prstGeom prst="rect">
            <a:avLst/>
          </a:prstGeom>
          <a:noFill/>
        </p:spPr>
        <p:txBody>
          <a:bodyPr wrap="square" rtlCol="0">
            <a:spAutoFit/>
          </a:bodyPr>
          <a:lstStyle/>
          <a:p>
            <a:r>
              <a:rPr lang="en-CA" sz="1800" b="1" dirty="0">
                <a:solidFill>
                  <a:srgbClr val="FF0000"/>
                </a:solidFill>
              </a:rPr>
              <a:t>Scale sample</a:t>
            </a:r>
          </a:p>
        </p:txBody>
      </p:sp>
      <p:sp>
        <p:nvSpPr>
          <p:cNvPr id="12" name="TextBox 11"/>
          <p:cNvSpPr txBox="1"/>
          <p:nvPr/>
        </p:nvSpPr>
        <p:spPr>
          <a:xfrm>
            <a:off x="323528" y="6309320"/>
            <a:ext cx="2448272" cy="369332"/>
          </a:xfrm>
          <a:prstGeom prst="rect">
            <a:avLst/>
          </a:prstGeom>
          <a:noFill/>
        </p:spPr>
        <p:txBody>
          <a:bodyPr wrap="square" rtlCol="0">
            <a:spAutoFit/>
          </a:bodyPr>
          <a:lstStyle/>
          <a:p>
            <a:r>
              <a:rPr lang="en-CA" sz="1800" b="1" dirty="0">
                <a:solidFill>
                  <a:srgbClr val="FF0000"/>
                </a:solidFill>
              </a:rPr>
              <a:t>Male or Female</a:t>
            </a:r>
          </a:p>
        </p:txBody>
      </p:sp>
      <p:sp>
        <p:nvSpPr>
          <p:cNvPr id="13" name="TextBox 12"/>
          <p:cNvSpPr txBox="1"/>
          <p:nvPr/>
        </p:nvSpPr>
        <p:spPr>
          <a:xfrm>
            <a:off x="3635896" y="6309320"/>
            <a:ext cx="1728192" cy="369332"/>
          </a:xfrm>
          <a:prstGeom prst="rect">
            <a:avLst/>
          </a:prstGeom>
          <a:noFill/>
        </p:spPr>
        <p:txBody>
          <a:bodyPr wrap="square" rtlCol="0">
            <a:spAutoFit/>
          </a:bodyPr>
          <a:lstStyle/>
          <a:p>
            <a:r>
              <a:rPr lang="en-CA" sz="1800" b="1" dirty="0">
                <a:solidFill>
                  <a:srgbClr val="FF0000"/>
                </a:solidFill>
              </a:rPr>
              <a:t>Yearly fin clip</a:t>
            </a:r>
          </a:p>
        </p:txBody>
      </p:sp>
      <p:sp>
        <p:nvSpPr>
          <p:cNvPr id="14" name="TextBox 13"/>
          <p:cNvSpPr txBox="1"/>
          <p:nvPr/>
        </p:nvSpPr>
        <p:spPr>
          <a:xfrm>
            <a:off x="6084168" y="6309320"/>
            <a:ext cx="2915816" cy="369332"/>
          </a:xfrm>
          <a:prstGeom prst="rect">
            <a:avLst/>
          </a:prstGeom>
          <a:noFill/>
        </p:spPr>
        <p:txBody>
          <a:bodyPr wrap="square" rtlCol="0">
            <a:spAutoFit/>
          </a:bodyPr>
          <a:lstStyle/>
          <a:p>
            <a:r>
              <a:rPr lang="en-CA" sz="1800" b="1" dirty="0">
                <a:solidFill>
                  <a:srgbClr val="FF0000"/>
                </a:solidFill>
              </a:rPr>
              <a:t>Coloured, numbered tag</a:t>
            </a:r>
          </a:p>
        </p:txBody>
      </p:sp>
      <p:pic>
        <p:nvPicPr>
          <p:cNvPr id="15" name="Picture 2" descr="C:\Users\Jon\Documents\DSC_0091.JPG"/>
          <p:cNvPicPr>
            <a:picLocks noChangeAspect="1" noChangeArrowheads="1"/>
          </p:cNvPicPr>
          <p:nvPr/>
        </p:nvPicPr>
        <p:blipFill>
          <a:blip r:embed="rId7" cstate="print"/>
          <a:srcRect/>
          <a:stretch>
            <a:fillRect/>
          </a:stretch>
        </p:blipFill>
        <p:spPr bwMode="auto">
          <a:xfrm>
            <a:off x="251520" y="1412776"/>
            <a:ext cx="2664296" cy="1872208"/>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44518459"/>
              </p:ext>
            </p:extLst>
          </p:nvPr>
        </p:nvGraphicFramePr>
        <p:xfrm>
          <a:off x="971600" y="1"/>
          <a:ext cx="7416824" cy="6247218"/>
        </p:xfrm>
        <a:graphic>
          <a:graphicData uri="http://schemas.openxmlformats.org/drawingml/2006/table">
            <a:tbl>
              <a:tblPr/>
              <a:tblGrid>
                <a:gridCol w="1500659">
                  <a:extLst>
                    <a:ext uri="{9D8B030D-6E8A-4147-A177-3AD203B41FA5}">
                      <a16:colId xmlns:a16="http://schemas.microsoft.com/office/drawing/2014/main" val="20000"/>
                    </a:ext>
                  </a:extLst>
                </a:gridCol>
                <a:gridCol w="739840">
                  <a:extLst>
                    <a:ext uri="{9D8B030D-6E8A-4147-A177-3AD203B41FA5}">
                      <a16:colId xmlns:a16="http://schemas.microsoft.com/office/drawing/2014/main" val="20001"/>
                    </a:ext>
                  </a:extLst>
                </a:gridCol>
                <a:gridCol w="2149980">
                  <a:extLst>
                    <a:ext uri="{9D8B030D-6E8A-4147-A177-3AD203B41FA5}">
                      <a16:colId xmlns:a16="http://schemas.microsoft.com/office/drawing/2014/main" val="20002"/>
                    </a:ext>
                  </a:extLst>
                </a:gridCol>
                <a:gridCol w="1934130">
                  <a:extLst>
                    <a:ext uri="{9D8B030D-6E8A-4147-A177-3AD203B41FA5}">
                      <a16:colId xmlns:a16="http://schemas.microsoft.com/office/drawing/2014/main" val="20003"/>
                    </a:ext>
                  </a:extLst>
                </a:gridCol>
                <a:gridCol w="1092215">
                  <a:extLst>
                    <a:ext uri="{9D8B030D-6E8A-4147-A177-3AD203B41FA5}">
                      <a16:colId xmlns:a16="http://schemas.microsoft.com/office/drawing/2014/main" val="20004"/>
                    </a:ext>
                  </a:extLst>
                </a:gridCol>
              </a:tblGrid>
              <a:tr h="652734">
                <a:tc gridSpan="4">
                  <a:txBody>
                    <a:bodyPr/>
                    <a:lstStyle/>
                    <a:p>
                      <a:pPr>
                        <a:lnSpc>
                          <a:spcPct val="115000"/>
                        </a:lnSpc>
                        <a:spcAft>
                          <a:spcPts val="0"/>
                        </a:spcAft>
                      </a:pPr>
                      <a:r>
                        <a:rPr lang="en-CA" sz="2800" b="1" dirty="0">
                          <a:solidFill>
                            <a:srgbClr val="FF0000"/>
                          </a:solidFill>
                          <a:latin typeface="Calibri"/>
                          <a:ea typeface="Times New Roman"/>
                          <a:cs typeface="Times New Roman"/>
                        </a:rPr>
                        <a:t>  Co-op Angler, Sample Size / Stream 2022</a:t>
                      </a:r>
                      <a:endParaRPr lang="en-CA" sz="28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hMerge="1">
                  <a:txBody>
                    <a:bodyPr/>
                    <a:lstStyle/>
                    <a:p>
                      <a:endParaRPr lang="en-CA"/>
                    </a:p>
                  </a:txBody>
                  <a:tcPr/>
                </a:tc>
                <a:tc hMerge="1">
                  <a:txBody>
                    <a:bodyPr/>
                    <a:lstStyle/>
                    <a:p>
                      <a:endParaRPr lang="en-CA"/>
                    </a:p>
                  </a:txBody>
                  <a:tcPr/>
                </a:tc>
                <a:tc hMerge="1">
                  <a:txBody>
                    <a:bodyPr/>
                    <a:lstStyle/>
                    <a:p>
                      <a:endParaRPr lang="en-CA"/>
                    </a:p>
                  </a:txBody>
                  <a:tcPr/>
                </a:tc>
                <a:tc>
                  <a:txBody>
                    <a:bodyPr/>
                    <a:lstStyle/>
                    <a:p>
                      <a:pPr algn="ctr">
                        <a:lnSpc>
                          <a:spcPct val="115000"/>
                        </a:lnSpc>
                        <a:spcAft>
                          <a:spcPts val="0"/>
                        </a:spcAft>
                      </a:pPr>
                      <a:r>
                        <a:rPr lang="en-CA" sz="800" dirty="0">
                          <a:solidFill>
                            <a:srgbClr val="000000"/>
                          </a:solidFill>
                          <a:latin typeface="Calibri"/>
                          <a:ea typeface="Times New Roman"/>
                          <a:cs typeface="Times New Roman"/>
                        </a:rPr>
                        <a:t>  </a:t>
                      </a:r>
                      <a:endParaRPr lang="en-CA" sz="900" dirty="0">
                        <a:latin typeface="Calibri"/>
                        <a:ea typeface="Calibri"/>
                        <a:cs typeface="Times New Roman"/>
                      </a:endParaRPr>
                    </a:p>
                  </a:txBody>
                  <a:tcPr marL="57664" marR="57664"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0"/>
                  </a:ext>
                </a:extLst>
              </a:tr>
              <a:tr h="147891">
                <a:tc>
                  <a:txBody>
                    <a:bodyPr/>
                    <a:lstStyle/>
                    <a:p>
                      <a:pPr>
                        <a:lnSpc>
                          <a:spcPct val="115000"/>
                        </a:lnSpc>
                        <a:spcAft>
                          <a:spcPts val="0"/>
                        </a:spcAft>
                      </a:pPr>
                      <a:r>
                        <a:rPr lang="en-CA" sz="800" dirty="0">
                          <a:solidFill>
                            <a:srgbClr val="000000"/>
                          </a:solidFill>
                          <a:latin typeface="Calibri"/>
                          <a:ea typeface="Times New Roman"/>
                          <a:cs typeface="Times New Roman"/>
                        </a:rPr>
                        <a:t>  </a:t>
                      </a:r>
                      <a:endParaRPr lang="en-CA" sz="9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CA" sz="900" dirty="0">
                        <a:latin typeface="Calibri"/>
                        <a:ea typeface="Times New Roman"/>
                      </a:endParaRPr>
                    </a:p>
                  </a:txBody>
                  <a:tcPr marL="57664" marR="57664"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CA" sz="900" dirty="0">
                        <a:latin typeface="Calibri"/>
                        <a:ea typeface="Times New Roman"/>
                      </a:endParaRPr>
                    </a:p>
                  </a:txBody>
                  <a:tcPr marL="57664" marR="57664"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CA" sz="900" dirty="0">
                        <a:latin typeface="Calibri"/>
                        <a:ea typeface="Times New Roman"/>
                      </a:endParaRPr>
                    </a:p>
                  </a:txBody>
                  <a:tcPr marL="57664" marR="57664"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CA" sz="800" dirty="0">
                          <a:solidFill>
                            <a:srgbClr val="000000"/>
                          </a:solidFill>
                          <a:latin typeface="Calibri"/>
                          <a:ea typeface="Times New Roman"/>
                          <a:cs typeface="Times New Roman"/>
                        </a:rPr>
                        <a:t>  </a:t>
                      </a:r>
                      <a:endParaRPr lang="en-CA" sz="900" dirty="0">
                        <a:latin typeface="Calibri"/>
                        <a:ea typeface="Calibri"/>
                        <a:cs typeface="Times New Roman"/>
                      </a:endParaRPr>
                    </a:p>
                  </a:txBody>
                  <a:tcPr marL="57664" marR="57664"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25833">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Basin</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Tributary</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Sample Size</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83280">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62917">
                <a:tc>
                  <a:txBody>
                    <a:bodyPr/>
                    <a:lstStyle/>
                    <a:p>
                      <a:pPr algn="ctr">
                        <a:lnSpc>
                          <a:spcPct val="115000"/>
                        </a:lnSpc>
                        <a:spcAft>
                          <a:spcPts val="0"/>
                        </a:spcAft>
                      </a:pPr>
                      <a:r>
                        <a:rPr lang="en-CA" sz="1600" dirty="0">
                          <a:latin typeface="Calibri"/>
                          <a:ea typeface="Calibri"/>
                          <a:cs typeface="Times New Roman"/>
                        </a:rPr>
                        <a:t>A</a:t>
                      </a: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latin typeface="Calibri"/>
                          <a:ea typeface="Calibri"/>
                          <a:cs typeface="Times New Roman"/>
                        </a:rPr>
                        <a:t>Thunder Bay</a:t>
                      </a: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latin typeface="Calibri"/>
                          <a:ea typeface="Calibri"/>
                          <a:cs typeface="Times New Roman"/>
                        </a:rPr>
                        <a:t>Whitefish River</a:t>
                      </a: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latin typeface="Calibri"/>
                          <a:ea typeface="Calibri"/>
                          <a:cs typeface="Times New Roman"/>
                        </a:rPr>
                        <a:t>34</a:t>
                      </a: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62917">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b="1"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latin typeface="Calibri"/>
                          <a:ea typeface="Calibri"/>
                          <a:cs typeface="Times New Roman"/>
                        </a:rPr>
                        <a:t>Neebing River</a:t>
                      </a: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latin typeface="Calibri"/>
                          <a:ea typeface="Calibri"/>
                          <a:cs typeface="Times New Roman"/>
                        </a:rPr>
                        <a:t>30</a:t>
                      </a: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62917">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b="1"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latin typeface="Calibri"/>
                          <a:ea typeface="Calibri"/>
                          <a:cs typeface="Times New Roman"/>
                        </a:rPr>
                        <a:t>McIntyre River</a:t>
                      </a: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latin typeface="Calibri"/>
                          <a:ea typeface="Calibri"/>
                          <a:cs typeface="Times New Roman"/>
                        </a:rPr>
                        <a:t>277</a:t>
                      </a: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62917">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b="1"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latin typeface="Calibri"/>
                          <a:ea typeface="Calibri"/>
                          <a:cs typeface="Times New Roman"/>
                        </a:rPr>
                        <a:t>McVicar Creek</a:t>
                      </a: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latin typeface="Calibri"/>
                          <a:ea typeface="Calibri"/>
                          <a:cs typeface="Times New Roman"/>
                        </a:rPr>
                        <a:t>201</a:t>
                      </a: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62917">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b="1"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latin typeface="Calibri"/>
                          <a:ea typeface="Calibri"/>
                          <a:cs typeface="Times New Roman"/>
                        </a:rPr>
                        <a:t>Lake Shore Creeks</a:t>
                      </a: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latin typeface="Calibri"/>
                          <a:ea typeface="Calibri"/>
                          <a:cs typeface="Times New Roman"/>
                        </a:rPr>
                        <a:t>111</a:t>
                      </a: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62917">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b="1"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latin typeface="Calibri"/>
                          <a:ea typeface="Calibri"/>
                          <a:cs typeface="Times New Roman"/>
                        </a:rPr>
                        <a:t>MacKenzie River</a:t>
                      </a: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latin typeface="Calibri"/>
                          <a:ea typeface="Calibri"/>
                          <a:cs typeface="Times New Roman"/>
                        </a:rPr>
                        <a:t>74</a:t>
                      </a: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62917">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b="1"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b="1"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b="1"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62917">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62917">
                <a:tc>
                  <a:txBody>
                    <a:bodyPr/>
                    <a:lstStyle/>
                    <a:p>
                      <a:pPr algn="ctr">
                        <a:lnSpc>
                          <a:spcPct val="115000"/>
                        </a:lnSpc>
                        <a:spcAft>
                          <a:spcPts val="0"/>
                        </a:spcAft>
                      </a:pPr>
                      <a:r>
                        <a:rPr lang="en-CA" sz="1600" b="1" dirty="0">
                          <a:latin typeface="Calibri"/>
                          <a:ea typeface="Calibri"/>
                          <a:cs typeface="Times New Roman"/>
                        </a:rPr>
                        <a:t>B</a:t>
                      </a: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b="1"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latin typeface="Calibri"/>
                          <a:ea typeface="Calibri"/>
                          <a:cs typeface="Times New Roman"/>
                        </a:rPr>
                        <a:t>Black Bay</a:t>
                      </a: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latin typeface="Calibri"/>
                          <a:ea typeface="Calibri"/>
                          <a:cs typeface="Times New Roman"/>
                        </a:rPr>
                        <a:t>Portage Creek</a:t>
                      </a: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latin typeface="Calibri"/>
                          <a:ea typeface="Calibri"/>
                          <a:cs typeface="Times New Roman"/>
                        </a:rPr>
                        <a:t>3</a:t>
                      </a: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62917">
                <a:tc>
                  <a:txBody>
                    <a:bodyPr/>
                    <a:lstStyle/>
                    <a:p>
                      <a:pPr algn="ctr">
                        <a:lnSpc>
                          <a:spcPct val="115000"/>
                        </a:lnSpc>
                        <a:spcAft>
                          <a:spcPts val="0"/>
                        </a:spcAft>
                      </a:pPr>
                      <a:endParaRPr lang="en-CA" sz="1600" b="1"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b="1"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b="1"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latin typeface="Calibri"/>
                          <a:ea typeface="Calibri"/>
                          <a:cs typeface="Times New Roman"/>
                        </a:rPr>
                        <a:t>Black Bay Trib.</a:t>
                      </a: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latin typeface="Calibri"/>
                          <a:ea typeface="Calibri"/>
                          <a:cs typeface="Times New Roman"/>
                        </a:rPr>
                        <a:t>6</a:t>
                      </a: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62917">
                <a:tc>
                  <a:txBody>
                    <a:bodyPr/>
                    <a:lstStyle/>
                    <a:p>
                      <a:pPr>
                        <a:lnSpc>
                          <a:spcPct val="115000"/>
                        </a:lnSpc>
                        <a:spcAft>
                          <a:spcPts val="0"/>
                        </a:spcAft>
                      </a:pPr>
                      <a:endParaRPr lang="en-CA" sz="1600" b="1"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b="1"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62917">
                <a:tc>
                  <a:txBody>
                    <a:bodyPr/>
                    <a:lstStyle/>
                    <a:p>
                      <a:pPr algn="ctr">
                        <a:lnSpc>
                          <a:spcPct val="115000"/>
                        </a:lnSpc>
                        <a:spcAft>
                          <a:spcPts val="0"/>
                        </a:spcAft>
                      </a:pPr>
                      <a:r>
                        <a:rPr lang="en-CA" sz="1600" b="1" dirty="0">
                          <a:latin typeface="Calibri"/>
                          <a:ea typeface="Calibri"/>
                          <a:cs typeface="Times New Roman"/>
                        </a:rPr>
                        <a:t>C</a:t>
                      </a: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latin typeface="Calibri"/>
                          <a:ea typeface="Calibri"/>
                          <a:cs typeface="Times New Roman"/>
                        </a:rPr>
                        <a:t>Nipigon Bay</a:t>
                      </a: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latin typeface="Calibri"/>
                          <a:ea typeface="Calibri"/>
                          <a:cs typeface="Times New Roman"/>
                        </a:rPr>
                        <a:t>Jackpine River</a:t>
                      </a: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latin typeface="Calibri"/>
                          <a:ea typeface="Calibri"/>
                          <a:cs typeface="Times New Roman"/>
                        </a:rPr>
                        <a:t>46</a:t>
                      </a: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262917">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b="1"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latin typeface="Calibri"/>
                          <a:ea typeface="Calibri"/>
                          <a:cs typeface="Times New Roman"/>
                        </a:rPr>
                        <a:t>Cypress River</a:t>
                      </a: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latin typeface="Calibri"/>
                          <a:ea typeface="Calibri"/>
                          <a:cs typeface="Times New Roman"/>
                        </a:rPr>
                        <a:t>104</a:t>
                      </a: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262917">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endParaRPr lang="en-CA" sz="1600" b="1"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latin typeface="Calibri"/>
                          <a:ea typeface="Calibri"/>
                          <a:cs typeface="Times New Roman"/>
                        </a:rPr>
                        <a:t>Gravel River</a:t>
                      </a: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latin typeface="Calibri"/>
                          <a:ea typeface="Calibri"/>
                          <a:cs typeface="Times New Roman"/>
                        </a:rPr>
                        <a:t>13</a:t>
                      </a: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73858">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b="1"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latin typeface="Calibri"/>
                          <a:ea typeface="Calibri"/>
                          <a:cs typeface="Times New Roman"/>
                        </a:rPr>
                        <a:t>Steel River</a:t>
                      </a: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latin typeface="Calibri"/>
                          <a:ea typeface="Calibri"/>
                          <a:cs typeface="Times New Roman"/>
                        </a:rPr>
                        <a:t>25</a:t>
                      </a: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262917">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Nipigon east Creeks </a:t>
                      </a:r>
                      <a:endParaRPr lang="en-CA" sz="1600" b="1"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latin typeface="Calibri"/>
                          <a:ea typeface="Calibri"/>
                          <a:cs typeface="Times New Roman"/>
                        </a:rPr>
                        <a:t>25</a:t>
                      </a: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262917">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r h="131458">
                <a:tc>
                  <a:txBody>
                    <a:bodyPr/>
                    <a:lstStyle/>
                    <a:p>
                      <a:pPr algn="ctr">
                        <a:lnSpc>
                          <a:spcPct val="115000"/>
                        </a:lnSpc>
                        <a:spcAft>
                          <a:spcPts val="0"/>
                        </a:spcAft>
                      </a:pPr>
                      <a:r>
                        <a:rPr lang="en-CA" sz="800" b="1" dirty="0">
                          <a:solidFill>
                            <a:srgbClr val="000000"/>
                          </a:solidFill>
                          <a:latin typeface="Calibri"/>
                          <a:ea typeface="Times New Roman"/>
                          <a:cs typeface="Times New Roman"/>
                        </a:rPr>
                        <a:t> </a:t>
                      </a:r>
                      <a:r>
                        <a:rPr lang="en-CA" sz="800" dirty="0">
                          <a:solidFill>
                            <a:srgbClr val="000000"/>
                          </a:solidFill>
                          <a:latin typeface="Calibri"/>
                          <a:ea typeface="Times New Roman"/>
                          <a:cs typeface="Times New Roman"/>
                        </a:rPr>
                        <a:t> </a:t>
                      </a:r>
                      <a:endParaRPr lang="en-CA" sz="9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800" b="1" dirty="0">
                          <a:solidFill>
                            <a:srgbClr val="000000"/>
                          </a:solidFill>
                          <a:latin typeface="Calibri"/>
                          <a:ea typeface="Times New Roman"/>
                          <a:cs typeface="Times New Roman"/>
                        </a:rPr>
                        <a:t> </a:t>
                      </a:r>
                      <a:endParaRPr lang="en-CA" sz="9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800" b="1" dirty="0">
                          <a:solidFill>
                            <a:srgbClr val="000000"/>
                          </a:solidFill>
                          <a:latin typeface="Calibri"/>
                          <a:ea typeface="Times New Roman"/>
                          <a:cs typeface="Times New Roman"/>
                        </a:rPr>
                        <a:t> </a:t>
                      </a:r>
                      <a:r>
                        <a:rPr lang="en-CA" sz="800" dirty="0">
                          <a:solidFill>
                            <a:srgbClr val="000000"/>
                          </a:solidFill>
                          <a:latin typeface="Calibri"/>
                          <a:ea typeface="Times New Roman"/>
                          <a:cs typeface="Times New Roman"/>
                        </a:rPr>
                        <a:t> </a:t>
                      </a:r>
                      <a:endParaRPr lang="en-CA" sz="9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800" dirty="0">
                          <a:solidFill>
                            <a:srgbClr val="000000"/>
                          </a:solidFill>
                          <a:latin typeface="Calibri"/>
                          <a:ea typeface="Times New Roman"/>
                          <a:cs typeface="Times New Roman"/>
                        </a:rPr>
                        <a:t> </a:t>
                      </a:r>
                      <a:endParaRPr lang="en-CA" sz="9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800" dirty="0">
                          <a:solidFill>
                            <a:srgbClr val="000000"/>
                          </a:solidFill>
                          <a:latin typeface="Calibri"/>
                          <a:ea typeface="Times New Roman"/>
                          <a:cs typeface="Times New Roman"/>
                        </a:rPr>
                        <a:t> </a:t>
                      </a:r>
                      <a:endParaRPr lang="en-CA" sz="9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1"/>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10546</TotalTime>
  <Words>2183</Words>
  <Application>Microsoft Office PowerPoint</Application>
  <PresentationFormat>Letter Paper (8.5x11 in)</PresentationFormat>
  <Paragraphs>577</Paragraphs>
  <Slides>26</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Wingdings</vt:lpstr>
      <vt:lpstr>Office Theme</vt:lpstr>
      <vt:lpstr>North Shore Steelhead Assessment A Partnership in Research 2022 </vt:lpstr>
      <vt:lpstr>Wild Lake Superior Steelhead</vt:lpstr>
      <vt:lpstr>Goals and Objectives</vt:lpstr>
      <vt:lpstr>PowerPoint Presentation</vt:lpstr>
      <vt:lpstr>Steelhead Assessment 2022</vt:lpstr>
      <vt:lpstr>PowerPoint Presentation</vt:lpstr>
      <vt:lpstr>Sampling Kit</vt:lpstr>
      <vt:lpstr>Sampling Procedure</vt:lpstr>
      <vt:lpstr>PowerPoint Presentation</vt:lpstr>
      <vt:lpstr>PowerPoint Presentation</vt:lpstr>
      <vt:lpstr>PowerPoint Presentation</vt:lpstr>
      <vt:lpstr>PowerPoint Presentation</vt:lpstr>
      <vt:lpstr>Data Obtained from Scale Samples</vt:lpstr>
      <vt:lpstr>Life History</vt:lpstr>
      <vt:lpstr>PowerPoint Presentation</vt:lpstr>
      <vt:lpstr>PowerPoint Presentation</vt:lpstr>
      <vt:lpstr>PowerPoint Presentation</vt:lpstr>
      <vt:lpstr>Smolting History 2022</vt:lpstr>
      <vt:lpstr>Age at First Spawn (Maturity)</vt:lpstr>
      <vt:lpstr>      Repeat Spawners</vt:lpstr>
      <vt:lpstr>Weight and Age of your Steelhead</vt:lpstr>
      <vt:lpstr>What is happening in Black Bay ??</vt:lpstr>
      <vt:lpstr>PowerPoint Presentation</vt:lpstr>
      <vt:lpstr>Lake Superior Steelhead: Summary</vt:lpstr>
      <vt:lpstr>Acknowledgements</vt:lpstr>
      <vt:lpstr>The Protection of Lake Superior’s Wild Steelhead Fishery is in Your Hands</vt:lpstr>
    </vt:vector>
  </TitlesOfParts>
  <Company>Land and Resources Cluster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Co-op Angler 2011Results</dc:title>
  <dc:creator>georgejo</dc:creator>
  <cp:lastModifiedBy>Frank Edgson</cp:lastModifiedBy>
  <cp:revision>681</cp:revision>
  <cp:lastPrinted>2022-08-11T01:31:21Z</cp:lastPrinted>
  <dcterms:created xsi:type="dcterms:W3CDTF">2011-08-08T13:24:39Z</dcterms:created>
  <dcterms:modified xsi:type="dcterms:W3CDTF">2022-08-23T14:22:25Z</dcterms:modified>
</cp:coreProperties>
</file>