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8"/>
  </p:notesMasterIdLst>
  <p:sldIdLst>
    <p:sldId id="304" r:id="rId2"/>
    <p:sldId id="325" r:id="rId3"/>
    <p:sldId id="308" r:id="rId4"/>
    <p:sldId id="277" r:id="rId5"/>
    <p:sldId id="280" r:id="rId6"/>
    <p:sldId id="320" r:id="rId7"/>
    <p:sldId id="319" r:id="rId8"/>
    <p:sldId id="318" r:id="rId9"/>
    <p:sldId id="307" r:id="rId10"/>
    <p:sldId id="299" r:id="rId11"/>
    <p:sldId id="327" r:id="rId12"/>
    <p:sldId id="328" r:id="rId13"/>
    <p:sldId id="314" r:id="rId14"/>
    <p:sldId id="313" r:id="rId15"/>
    <p:sldId id="311" r:id="rId16"/>
    <p:sldId id="324" r:id="rId17"/>
    <p:sldId id="297" r:id="rId18"/>
    <p:sldId id="322" r:id="rId19"/>
    <p:sldId id="323" r:id="rId20"/>
    <p:sldId id="293" r:id="rId21"/>
    <p:sldId id="261" r:id="rId22"/>
    <p:sldId id="262" r:id="rId23"/>
    <p:sldId id="329" r:id="rId24"/>
    <p:sldId id="281" r:id="rId25"/>
    <p:sldId id="287" r:id="rId26"/>
    <p:sldId id="315" r:id="rId27"/>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3" autoAdjust="0"/>
    <p:restoredTop sz="93939" autoAdjust="0"/>
  </p:normalViewPr>
  <p:slideViewPr>
    <p:cSldViewPr>
      <p:cViewPr varScale="1">
        <p:scale>
          <a:sx n="96" d="100"/>
          <a:sy n="96" d="100"/>
        </p:scale>
        <p:origin x="840" y="114"/>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2022-08-23</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a:t>
            </a:fld>
            <a:endParaRPr lang="en-CA" dirty="0"/>
          </a:p>
        </p:txBody>
      </p:sp>
    </p:spTree>
    <p:extLst>
      <p:ext uri="{BB962C8B-B14F-4D97-AF65-F5344CB8AC3E}">
        <p14:creationId xmlns:p14="http://schemas.microsoft.com/office/powerpoint/2010/main" val="13569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14</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15</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22</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25</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2022</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768" y="5926801"/>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830997"/>
          </a:xfrm>
          <a:prstGeom prst="rect">
            <a:avLst/>
          </a:prstGeom>
        </p:spPr>
        <p:txBody>
          <a:bodyPr wrap="square">
            <a:spAutoFit/>
          </a:bodyPr>
          <a:lstStyle/>
          <a:p>
            <a:pPr algn="ctr"/>
            <a:r>
              <a:rPr lang="en-CA" sz="1600" b="1" dirty="0"/>
              <a:t>By: Jon George, </a:t>
            </a:r>
          </a:p>
          <a:p>
            <a:pPr algn="ctr"/>
            <a:r>
              <a:rPr lang="en-CA" sz="1600" b="1" dirty="0"/>
              <a:t>Project Manager</a:t>
            </a:r>
          </a:p>
          <a:p>
            <a:pPr algn="ctr"/>
            <a:r>
              <a:rPr lang="en-CA" sz="1600" b="1" dirty="0"/>
              <a:t>Thunder Bay </a:t>
            </a:r>
          </a:p>
        </p:txBody>
      </p:sp>
      <p:pic>
        <p:nvPicPr>
          <p:cNvPr id="4" name="Picture 3">
            <a:extLst>
              <a:ext uri="{FF2B5EF4-FFF2-40B4-BE49-F238E27FC236}">
                <a16:creationId xmlns:a16="http://schemas.microsoft.com/office/drawing/2014/main" id="{F72EA217-DE6C-8649-8AAE-8647354ACA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6184" y="1484784"/>
            <a:ext cx="7452320" cy="42484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827584" y="96887"/>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359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305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31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359 X 305</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3532 +- 1126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31</a:t>
            </a:r>
            <a:endParaRPr lang="en-CA" dirty="0">
              <a:ea typeface="Calibri" pitchFamily="34" charset="0"/>
              <a:cs typeface="Times New Roman" pitchFamily="18" charset="0"/>
            </a:endParaRPr>
          </a:p>
        </p:txBody>
      </p:sp>
      <p:sp>
        <p:nvSpPr>
          <p:cNvPr id="3" name="TextBox 2"/>
          <p:cNvSpPr txBox="1"/>
          <p:nvPr/>
        </p:nvSpPr>
        <p:spPr>
          <a:xfrm>
            <a:off x="598612" y="4119462"/>
            <a:ext cx="7632848" cy="3046988"/>
          </a:xfrm>
          <a:prstGeom prst="rect">
            <a:avLst/>
          </a:prstGeom>
          <a:noFill/>
        </p:spPr>
        <p:txBody>
          <a:bodyPr wrap="square" rtlCol="0">
            <a:spAutoFit/>
          </a:bodyPr>
          <a:lstStyle/>
          <a:p>
            <a:r>
              <a:rPr lang="en-CA" sz="2400" b="1" dirty="0">
                <a:solidFill>
                  <a:schemeClr val="accent6">
                    <a:lumMod val="75000"/>
                  </a:schemeClr>
                </a:solidFill>
              </a:rPr>
              <a:t>Neebing River…..2133 +- 1169  (north branch 2020)</a:t>
            </a:r>
          </a:p>
          <a:p>
            <a:r>
              <a:rPr lang="en-CA" sz="2400" b="1" dirty="0">
                <a:solidFill>
                  <a:schemeClr val="accent6">
                    <a:lumMod val="75000"/>
                  </a:schemeClr>
                </a:solidFill>
              </a:rPr>
              <a:t>McIntyre River…..5263 +- 2513  (2021)</a:t>
            </a:r>
          </a:p>
          <a:p>
            <a:r>
              <a:rPr lang="en-CA" sz="2400" b="1" dirty="0">
                <a:solidFill>
                  <a:schemeClr val="accent6">
                    <a:lumMod val="75000"/>
                  </a:schemeClr>
                </a:solidFill>
              </a:rPr>
              <a:t>McVicar Creek…..2184 (2020)</a:t>
            </a:r>
          </a:p>
          <a:p>
            <a:r>
              <a:rPr lang="en-CA" sz="2400" b="1" dirty="0">
                <a:solidFill>
                  <a:schemeClr val="accent6">
                    <a:lumMod val="75000"/>
                  </a:schemeClr>
                </a:solidFill>
              </a:rPr>
              <a:t>Portage Creek…..182 (2020)</a:t>
            </a:r>
          </a:p>
          <a:p>
            <a:r>
              <a:rPr lang="en-CA" sz="2400" b="1" dirty="0">
                <a:solidFill>
                  <a:schemeClr val="accent6">
                    <a:lumMod val="75000"/>
                  </a:schemeClr>
                </a:solidFill>
              </a:rPr>
              <a:t>MacKenzie River..328 +- 178 (2021)</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187624" y="360089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895276" y="6165304"/>
            <a:ext cx="5976664" cy="307777"/>
          </a:xfrm>
          <a:prstGeom prst="rect">
            <a:avLst/>
          </a:prstGeom>
          <a:noFill/>
        </p:spPr>
        <p:txBody>
          <a:bodyPr wrap="square" rtlCol="0">
            <a:spAutoFit/>
          </a:bodyPr>
          <a:lstStyle/>
          <a:p>
            <a:r>
              <a:rPr lang="en-CA" sz="1400" b="1" dirty="0">
                <a:solidFill>
                  <a:srgbClr val="FF0000"/>
                </a:solidFill>
              </a:rPr>
              <a:t> 2021 population estimates for are based on recaptures from 2022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A3FB5F-1827-8F2F-FD0A-843963D73E54}"/>
              </a:ext>
            </a:extLst>
          </p:cNvPr>
          <p:cNvPicPr>
            <a:picLocks noChangeAspect="1"/>
          </p:cNvPicPr>
          <p:nvPr/>
        </p:nvPicPr>
        <p:blipFill>
          <a:blip r:embed="rId2" cstate="print"/>
          <a:srcRect/>
          <a:stretch>
            <a:fillRect/>
          </a:stretch>
        </p:blipFill>
        <p:spPr bwMode="auto">
          <a:xfrm>
            <a:off x="971600" y="620688"/>
            <a:ext cx="7200800" cy="5688632"/>
          </a:xfrm>
          <a:prstGeom prst="rect">
            <a:avLst/>
          </a:prstGeom>
          <a:noFill/>
          <a:ln w="9525">
            <a:noFill/>
            <a:miter lim="800000"/>
            <a:headEnd/>
            <a:tailEnd/>
          </a:ln>
        </p:spPr>
      </p:pic>
    </p:spTree>
    <p:extLst>
      <p:ext uri="{BB962C8B-B14F-4D97-AF65-F5344CB8AC3E}">
        <p14:creationId xmlns:p14="http://schemas.microsoft.com/office/powerpoint/2010/main" val="304794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070EA9-63E8-42D6-8B8D-535744D73B6D}"/>
              </a:ext>
            </a:extLst>
          </p:cNvPr>
          <p:cNvPicPr/>
          <p:nvPr/>
        </p:nvPicPr>
        <p:blipFill>
          <a:blip r:embed="rId2" cstate="print"/>
          <a:srcRect/>
          <a:stretch>
            <a:fillRect/>
          </a:stretch>
        </p:blipFill>
        <p:spPr bwMode="auto">
          <a:xfrm>
            <a:off x="323528" y="620688"/>
            <a:ext cx="8568952" cy="5688632"/>
          </a:xfrm>
          <a:prstGeom prst="rect">
            <a:avLst/>
          </a:prstGeom>
          <a:noFill/>
          <a:ln w="9525">
            <a:noFill/>
            <a:miter lim="800000"/>
            <a:headEnd/>
            <a:tailEnd/>
          </a:ln>
        </p:spPr>
      </p:pic>
    </p:spTree>
    <p:extLst>
      <p:ext uri="{BB962C8B-B14F-4D97-AF65-F5344CB8AC3E}">
        <p14:creationId xmlns:p14="http://schemas.microsoft.com/office/powerpoint/2010/main" val="38314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938992"/>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 following scale </a:t>
            </a:r>
          </a:p>
          <a:p>
            <a:r>
              <a:rPr lang="en-CA" sz="1200" b="1" dirty="0"/>
              <a:t>     age / life history interpretation</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6D9BAA-EC6B-5DCA-72AB-0DA2FF5E0AD9}"/>
              </a:ext>
            </a:extLst>
          </p:cNvPr>
          <p:cNvPicPr>
            <a:picLocks noChangeAspect="1"/>
          </p:cNvPicPr>
          <p:nvPr/>
        </p:nvPicPr>
        <p:blipFill>
          <a:blip r:embed="rId2" cstate="print"/>
          <a:srcRect/>
          <a:stretch>
            <a:fillRect/>
          </a:stretch>
        </p:blipFill>
        <p:spPr bwMode="auto">
          <a:xfrm>
            <a:off x="971600" y="476672"/>
            <a:ext cx="7200800" cy="5832648"/>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786220-DAEF-DFDC-115C-A9BEC88F5B34}"/>
              </a:ext>
            </a:extLst>
          </p:cNvPr>
          <p:cNvPicPr>
            <a:picLocks noChangeAspect="1"/>
          </p:cNvPicPr>
          <p:nvPr/>
        </p:nvPicPr>
        <p:blipFill>
          <a:blip r:embed="rId2" cstate="print"/>
          <a:srcRect/>
          <a:stretch>
            <a:fillRect/>
          </a:stretch>
        </p:blipFill>
        <p:spPr bwMode="auto">
          <a:xfrm>
            <a:off x="971600" y="620688"/>
            <a:ext cx="7272808" cy="568863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p:txBody>
          <a:bodyPr/>
          <a:lstStyle/>
          <a:p>
            <a:r>
              <a:rPr lang="en-CA" b="1" dirty="0">
                <a:solidFill>
                  <a:srgbClr val="FF0000"/>
                </a:solidFill>
              </a:rPr>
              <a:t>Smolting History 2022</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4294967295"/>
          </p:nvPr>
        </p:nvSpPr>
        <p:spPr>
          <a:xfrm>
            <a:off x="107637" y="4868374"/>
            <a:ext cx="4824536" cy="3661867"/>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5" y="4715231"/>
            <a:ext cx="3538736" cy="1868131"/>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9">
            <a:extLst>
              <a:ext uri="{FF2B5EF4-FFF2-40B4-BE49-F238E27FC236}">
                <a16:creationId xmlns:a16="http://schemas.microsoft.com/office/drawing/2014/main" id="{1E3993A3-C149-2502-DD21-4F5DEC2DDFB4}"/>
              </a:ext>
            </a:extLst>
          </p:cNvPr>
          <p:cNvPicPr>
            <a:picLocks noGrp="1" noChangeAspect="1"/>
          </p:cNvPicPr>
          <p:nvPr>
            <p:ph sz="half" idx="2"/>
          </p:nvPr>
        </p:nvPicPr>
        <p:blipFill>
          <a:blip r:embed="rId3" cstate="print"/>
          <a:srcRect/>
          <a:stretch>
            <a:fillRect/>
          </a:stretch>
        </p:blipFill>
        <p:spPr bwMode="auto">
          <a:xfrm>
            <a:off x="4666832" y="1716001"/>
            <a:ext cx="4038600" cy="2700866"/>
          </a:xfrm>
          <a:prstGeom prst="rect">
            <a:avLst/>
          </a:prstGeom>
          <a:noFill/>
          <a:ln w="9525">
            <a:noFill/>
            <a:miter lim="800000"/>
            <a:headEnd/>
            <a:tailEnd/>
          </a:ln>
        </p:spPr>
      </p:pic>
      <p:pic>
        <p:nvPicPr>
          <p:cNvPr id="12" name="Content Placeholder 11">
            <a:extLst>
              <a:ext uri="{FF2B5EF4-FFF2-40B4-BE49-F238E27FC236}">
                <a16:creationId xmlns:a16="http://schemas.microsoft.com/office/drawing/2014/main" id="{941B5C03-710D-E354-6E6D-0096D3EE8FD3}"/>
              </a:ext>
            </a:extLst>
          </p:cNvPr>
          <p:cNvPicPr>
            <a:picLocks noGrp="1" noChangeAspect="1"/>
          </p:cNvPicPr>
          <p:nvPr>
            <p:ph sz="half" idx="1"/>
          </p:nvPr>
        </p:nvPicPr>
        <p:blipFill>
          <a:blip r:embed="rId4" cstate="print"/>
          <a:srcRect/>
          <a:stretch>
            <a:fillRect/>
          </a:stretch>
        </p:blipFill>
        <p:spPr bwMode="auto">
          <a:xfrm>
            <a:off x="421440" y="1716001"/>
            <a:ext cx="4038600" cy="2700866"/>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sz="half" idx="2"/>
          </p:nvPr>
        </p:nvSpPr>
        <p:spPr>
          <a:xfrm>
            <a:off x="66309" y="4443799"/>
            <a:ext cx="5400600" cy="2124143"/>
          </a:xfrm>
        </p:spPr>
        <p:txBody>
          <a:bodyPr>
            <a:normAutofit/>
          </a:bodyPr>
          <a:lstStyle/>
          <a:p>
            <a:r>
              <a:rPr lang="en-CA" sz="1800" b="1" dirty="0"/>
              <a:t>At maturity males have spent one to three years in Lake Superior and range in size from 30 to 60 cm. Females are generally a year older and  have spent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595018"/>
            <a:ext cx="3312368" cy="21241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26CF2BF-FFF0-32B9-66F4-6EC5BD78D365}"/>
              </a:ext>
            </a:extLst>
          </p:cNvPr>
          <p:cNvPicPr>
            <a:picLocks noChangeAspect="1"/>
          </p:cNvPicPr>
          <p:nvPr/>
        </p:nvPicPr>
        <p:blipFill>
          <a:blip r:embed="rId3" cstate="print"/>
          <a:srcRect/>
          <a:stretch>
            <a:fillRect/>
          </a:stretch>
        </p:blipFill>
        <p:spPr bwMode="auto">
          <a:xfrm>
            <a:off x="66309" y="1264584"/>
            <a:ext cx="4533900" cy="3076575"/>
          </a:xfrm>
          <a:prstGeom prst="rect">
            <a:avLst/>
          </a:prstGeom>
          <a:noFill/>
          <a:ln w="9525">
            <a:noFill/>
            <a:miter lim="800000"/>
            <a:headEnd/>
            <a:tailEnd/>
          </a:ln>
        </p:spPr>
      </p:pic>
      <p:pic>
        <p:nvPicPr>
          <p:cNvPr id="15" name="Picture 14">
            <a:extLst>
              <a:ext uri="{FF2B5EF4-FFF2-40B4-BE49-F238E27FC236}">
                <a16:creationId xmlns:a16="http://schemas.microsoft.com/office/drawing/2014/main" id="{CD6F89F4-94B6-C205-60AC-6C0E6AC59DFA}"/>
              </a:ext>
            </a:extLst>
          </p:cNvPr>
          <p:cNvPicPr>
            <a:picLocks noChangeAspect="1"/>
          </p:cNvPicPr>
          <p:nvPr/>
        </p:nvPicPr>
        <p:blipFill>
          <a:blip r:embed="rId4" cstate="print"/>
          <a:srcRect/>
          <a:stretch>
            <a:fillRect/>
          </a:stretch>
        </p:blipFill>
        <p:spPr bwMode="auto">
          <a:xfrm>
            <a:off x="4342873" y="1344479"/>
            <a:ext cx="4533900" cy="3019425"/>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Wild Lake Superior Steelhead</a:t>
            </a:r>
          </a:p>
        </p:txBody>
      </p:sp>
      <p:pic>
        <p:nvPicPr>
          <p:cNvPr id="4" name="Picture 3">
            <a:extLst>
              <a:ext uri="{FF2B5EF4-FFF2-40B4-BE49-F238E27FC236}">
                <a16:creationId xmlns:a16="http://schemas.microsoft.com/office/drawing/2014/main" id="{4263FE0F-7758-4CC2-979F-9C26177FB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124744"/>
            <a:ext cx="7344816" cy="5328592"/>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can be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3" name="Picture 2">
            <a:extLst>
              <a:ext uri="{FF2B5EF4-FFF2-40B4-BE49-F238E27FC236}">
                <a16:creationId xmlns:a16="http://schemas.microsoft.com/office/drawing/2014/main" id="{FB3B178C-8B0D-4635-8EFE-35D0EA69F9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4502448"/>
            <a:ext cx="3600400" cy="2149134"/>
          </a:xfrm>
          <a:prstGeom prst="rect">
            <a:avLst/>
          </a:prstGeom>
        </p:spPr>
      </p:pic>
      <p:pic>
        <p:nvPicPr>
          <p:cNvPr id="8" name="Picture 7">
            <a:extLst>
              <a:ext uri="{FF2B5EF4-FFF2-40B4-BE49-F238E27FC236}">
                <a16:creationId xmlns:a16="http://schemas.microsoft.com/office/drawing/2014/main" id="{9A658533-2BAA-FB66-9BE0-66FB98E15F61}"/>
              </a:ext>
            </a:extLst>
          </p:cNvPr>
          <p:cNvPicPr>
            <a:picLocks noChangeAspect="1"/>
          </p:cNvPicPr>
          <p:nvPr/>
        </p:nvPicPr>
        <p:blipFill>
          <a:blip r:embed="rId3" cstate="print"/>
          <a:srcRect/>
          <a:stretch>
            <a:fillRect/>
          </a:stretch>
        </p:blipFill>
        <p:spPr bwMode="auto">
          <a:xfrm>
            <a:off x="4603615" y="1417638"/>
            <a:ext cx="4543425" cy="3000375"/>
          </a:xfrm>
          <a:prstGeom prst="rect">
            <a:avLst/>
          </a:prstGeom>
          <a:noFill/>
          <a:ln w="9525">
            <a:noFill/>
            <a:miter lim="800000"/>
            <a:headEnd/>
            <a:tailEnd/>
          </a:ln>
        </p:spPr>
      </p:pic>
      <p:pic>
        <p:nvPicPr>
          <p:cNvPr id="10" name="Picture 9">
            <a:extLst>
              <a:ext uri="{FF2B5EF4-FFF2-40B4-BE49-F238E27FC236}">
                <a16:creationId xmlns:a16="http://schemas.microsoft.com/office/drawing/2014/main" id="{5EF1A519-B8E1-4947-2B89-F011A8DF14C8}"/>
              </a:ext>
            </a:extLst>
          </p:cNvPr>
          <p:cNvPicPr>
            <a:picLocks noChangeAspect="1"/>
          </p:cNvPicPr>
          <p:nvPr/>
        </p:nvPicPr>
        <p:blipFill>
          <a:blip r:embed="rId4" cstate="print"/>
          <a:srcRect/>
          <a:stretch>
            <a:fillRect/>
          </a:stretch>
        </p:blipFill>
        <p:spPr bwMode="auto">
          <a:xfrm>
            <a:off x="569088" y="1360488"/>
            <a:ext cx="4533900" cy="30575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550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may weigh 2.5 kg. or 5.5 Lbs.</a:t>
            </a:r>
          </a:p>
          <a:p>
            <a:pPr marL="457200" indent="-457200" eaLnBrk="1" hangingPunct="1">
              <a:lnSpc>
                <a:spcPct val="80000"/>
              </a:lnSpc>
            </a:pPr>
            <a:r>
              <a:rPr lang="en-CA" sz="2600" b="1" dirty="0"/>
              <a:t>A 75 cm. (30”) steelhead may weigh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can be 3 years old</a:t>
            </a:r>
          </a:p>
          <a:p>
            <a:pPr marL="457200" indent="-457200" eaLnBrk="1" hangingPunct="1">
              <a:lnSpc>
                <a:spcPct val="80000"/>
              </a:lnSpc>
            </a:pPr>
            <a:r>
              <a:rPr lang="en-CA" sz="2600" b="1" dirty="0"/>
              <a:t>A 70 cm. (28”) steelhead can be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00836" y="1215221"/>
            <a:ext cx="4320480" cy="5262979"/>
          </a:xfrm>
          <a:prstGeom prst="rect">
            <a:avLst/>
          </a:prstGeom>
          <a:noFill/>
        </p:spPr>
        <p:txBody>
          <a:bodyPr wrap="square" rtlCol="0">
            <a:spAutoFit/>
          </a:bodyPr>
          <a:lstStyle/>
          <a:p>
            <a:r>
              <a:rPr lang="en-CA" sz="1400" b="1" dirty="0"/>
              <a:t>The adult estimated steelhead population size in Portage Creek in 1992 was 500….increasing to over 2000 by 2003. In 2020 the population was estimated at less than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2019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related to poor survival of juvenile steelhead from the smolt stage (migration from Portage Creek to Black Bay) to first time spawners. This decline in the steelhead population appears to correspond with changes in the Black Bay fish community after 2004.</a:t>
            </a:r>
          </a:p>
        </p:txBody>
      </p:sp>
      <p:pic>
        <p:nvPicPr>
          <p:cNvPr id="11" name="Picture 10">
            <a:extLst>
              <a:ext uri="{FF2B5EF4-FFF2-40B4-BE49-F238E27FC236}">
                <a16:creationId xmlns:a16="http://schemas.microsoft.com/office/drawing/2014/main" id="{40295688-4E98-4ADD-8FD5-3D7F2511A58B}"/>
              </a:ext>
            </a:extLst>
          </p:cNvPr>
          <p:cNvPicPr/>
          <p:nvPr/>
        </p:nvPicPr>
        <p:blipFill>
          <a:blip r:embed="rId3" cstate="print"/>
          <a:srcRect/>
          <a:stretch>
            <a:fillRect/>
          </a:stretch>
        </p:blipFill>
        <p:spPr bwMode="auto">
          <a:xfrm>
            <a:off x="128141" y="724847"/>
            <a:ext cx="4533900" cy="3076575"/>
          </a:xfrm>
          <a:prstGeom prst="rect">
            <a:avLst/>
          </a:prstGeom>
          <a:noFill/>
          <a:ln w="9525">
            <a:noFill/>
            <a:miter lim="800000"/>
            <a:headEnd/>
            <a:tailEnd/>
          </a:ln>
        </p:spPr>
      </p:pic>
      <p:pic>
        <p:nvPicPr>
          <p:cNvPr id="12" name="Picture 11">
            <a:extLst>
              <a:ext uri="{FF2B5EF4-FFF2-40B4-BE49-F238E27FC236}">
                <a16:creationId xmlns:a16="http://schemas.microsoft.com/office/drawing/2014/main" id="{7C082F3C-9924-4F69-8E70-49F47BBB2426}"/>
              </a:ext>
            </a:extLst>
          </p:cNvPr>
          <p:cNvPicPr/>
          <p:nvPr/>
        </p:nvPicPr>
        <p:blipFill>
          <a:blip r:embed="rId4" cstate="print"/>
          <a:srcRect/>
          <a:stretch>
            <a:fillRect/>
          </a:stretch>
        </p:blipFill>
        <p:spPr bwMode="auto">
          <a:xfrm>
            <a:off x="130057" y="3789040"/>
            <a:ext cx="4657725" cy="30289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7C99FB-A2DC-B090-2C65-F8BEF9077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268760"/>
            <a:ext cx="7272808" cy="5040560"/>
          </a:xfrm>
          <a:prstGeom prst="rect">
            <a:avLst/>
          </a:prstGeom>
        </p:spPr>
      </p:pic>
      <p:sp>
        <p:nvSpPr>
          <p:cNvPr id="9" name="TextBox 8">
            <a:extLst>
              <a:ext uri="{FF2B5EF4-FFF2-40B4-BE49-F238E27FC236}">
                <a16:creationId xmlns:a16="http://schemas.microsoft.com/office/drawing/2014/main" id="{57655DA5-A3BC-676B-A2E9-2659E0305B39}"/>
              </a:ext>
            </a:extLst>
          </p:cNvPr>
          <p:cNvSpPr txBox="1"/>
          <p:nvPr/>
        </p:nvSpPr>
        <p:spPr>
          <a:xfrm>
            <a:off x="323528" y="609680"/>
            <a:ext cx="9684568" cy="400110"/>
          </a:xfrm>
          <a:prstGeom prst="rect">
            <a:avLst/>
          </a:prstGeom>
          <a:noFill/>
        </p:spPr>
        <p:txBody>
          <a:bodyPr wrap="square" rtlCol="0">
            <a:spAutoFit/>
          </a:bodyPr>
          <a:lstStyle/>
          <a:p>
            <a:r>
              <a:rPr lang="en-CA" sz="2000" b="1" dirty="0">
                <a:solidFill>
                  <a:srgbClr val="FF0000"/>
                </a:solidFill>
              </a:rPr>
              <a:t>Steelhead tag returns from Ontario’s Western Lake Superior tributaries</a:t>
            </a:r>
          </a:p>
        </p:txBody>
      </p:sp>
    </p:spTree>
    <p:extLst>
      <p:ext uri="{BB962C8B-B14F-4D97-AF65-F5344CB8AC3E}">
        <p14:creationId xmlns:p14="http://schemas.microsoft.com/office/powerpoint/2010/main" val="151492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611560" y="1124744"/>
            <a:ext cx="822960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The McIntyre River and McVicar Creek have large adult populations with low annual mortality</a:t>
            </a:r>
          </a:p>
          <a:p>
            <a:pPr>
              <a:lnSpc>
                <a:spcPct val="80000"/>
              </a:lnSpc>
            </a:pPr>
            <a:r>
              <a:rPr lang="en-CA" sz="1400" b="1" dirty="0">
                <a:latin typeface="Arial" pitchFamily="34" charset="0"/>
                <a:cs typeface="Arial" pitchFamily="34" charset="0"/>
              </a:rPr>
              <a:t>Small Lake Shore tributaries have relatively small adult steelhead populations with high annual mortality</a:t>
            </a:r>
            <a:endParaRPr lang="en-CA" sz="1800" dirty="0"/>
          </a:p>
          <a:p>
            <a:pPr>
              <a:lnSpc>
                <a:spcPct val="80000"/>
              </a:lnSpc>
            </a:pPr>
            <a:r>
              <a:rPr lang="en-CA" sz="1400" b="1" dirty="0">
                <a:latin typeface="Arial" pitchFamily="34" charset="0"/>
                <a:cs typeface="Arial" pitchFamily="34" charset="0"/>
              </a:rPr>
              <a:t>The MacKenzie River has an adult population size of 328+- 178 (2021) and a repeat spawning rate of 59% indicating a relatively small, fragile but sustainable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under 200 from over 2000 (2007)… equivalent to a 90% decrease.</a:t>
            </a:r>
          </a:p>
          <a:p>
            <a:pPr>
              <a:lnSpc>
                <a:spcPct val="80000"/>
              </a:lnSpc>
            </a:pPr>
            <a:r>
              <a:rPr lang="en-CA" sz="1400" b="1" dirty="0">
                <a:latin typeface="Arial" pitchFamily="34" charset="0"/>
                <a:cs typeface="Arial" pitchFamily="34" charset="0"/>
              </a:rPr>
              <a:t>Poor survival of juvenile smolts to first time spawning (1995 to 2019) and low angler success in most major tributaries ie. Wolf, Black Sturgeon and Coldwater, has occurred over the past ten years.</a:t>
            </a:r>
          </a:p>
          <a:p>
            <a:pPr eaLnBrk="1" hangingPunct="1">
              <a:lnSpc>
                <a:spcPct val="80000"/>
              </a:lnSpc>
            </a:pPr>
            <a:r>
              <a:rPr lang="en-CA" sz="1400" b="1" dirty="0">
                <a:latin typeface="Arial" pitchFamily="34" charset="0"/>
                <a:cs typeface="Arial" pitchFamily="34" charset="0"/>
              </a:rPr>
              <a:t>Changes in the Black Bay fish community may have contributed to the apparent  widespread decline in wild steelhead populations.</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Two tributaries of Nipigon Bay (Jackpine, Cypress Rivers) had high repeat spawning levels &gt; 75 % but low recruiting age classes.</a:t>
            </a:r>
          </a:p>
          <a:p>
            <a:pPr>
              <a:lnSpc>
                <a:spcPct val="80000"/>
              </a:lnSpc>
            </a:pPr>
            <a:r>
              <a:rPr lang="en-CA" sz="1400" b="1" dirty="0">
                <a:latin typeface="Arial" pitchFamily="34" charset="0"/>
                <a:cs typeface="Arial" pitchFamily="34" charset="0"/>
              </a:rPr>
              <a:t>A  more quantitative study on the Cypress River initiated in 2022  should address questions regarding adult steelhead population size in Nipigon Bay tributaries.</a:t>
            </a:r>
            <a:endParaRPr lang="en-CA" sz="1800" b="1"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260648"/>
            <a:ext cx="8229600" cy="936104"/>
          </a:xfrm>
        </p:spPr>
        <p:txBody>
          <a:bodyPr>
            <a:normAutofit/>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623848" y="1412776"/>
            <a:ext cx="8496944" cy="6192688"/>
          </a:xfrm>
        </p:spPr>
        <p:txBody>
          <a:bodyPr>
            <a:noAutofit/>
          </a:bodyPr>
          <a:lstStyle/>
          <a:p>
            <a:pPr eaLnBrk="1" hangingPunct="1">
              <a:lnSpc>
                <a:spcPct val="80000"/>
              </a:lnSpc>
              <a:buFontTx/>
              <a:buNone/>
              <a:defRPr/>
            </a:pPr>
            <a:r>
              <a:rPr lang="en-CA" sz="1600" b="1" dirty="0"/>
              <a:t>       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Terry </a:t>
            </a:r>
            <a:r>
              <a:rPr lang="en-CA" sz="1600" b="1" dirty="0" err="1"/>
              <a:t>Kosolowski</a:t>
            </a:r>
            <a:r>
              <a:rPr lang="en-CA" sz="1600" b="1" dirty="0"/>
              <a:t>, Kyle Stratton</a:t>
            </a:r>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Blind, Birch Beach and Birch Beach Creeks:</a:t>
            </a:r>
          </a:p>
          <a:p>
            <a:pPr eaLnBrk="1" hangingPunct="1">
              <a:lnSpc>
                <a:spcPct val="80000"/>
              </a:lnSpc>
              <a:buFontTx/>
              <a:buNone/>
              <a:defRPr/>
            </a:pPr>
            <a:r>
              <a:rPr lang="en-CA" sz="1600" b="1" dirty="0"/>
              <a:t>Derek Klement, Kyle Stratton</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Nipigon Bay tributaries data collection:</a:t>
            </a:r>
          </a:p>
          <a:p>
            <a:pPr eaLnBrk="1" hangingPunct="1">
              <a:lnSpc>
                <a:spcPct val="80000"/>
              </a:lnSpc>
              <a:buFontTx/>
              <a:buNone/>
              <a:defRPr/>
            </a:pPr>
            <a:r>
              <a:rPr lang="en-CA" sz="1600" b="1" dirty="0"/>
              <a:t>Wes B., Keith A., Kyle S., Mike S., Jason V., Dave S., Jon T., Scott M. and OMNRF</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Collesso, Hook Line and Sinker, Guelph, Ontario</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3" name="Picture 2">
            <a:extLst>
              <a:ext uri="{FF2B5EF4-FFF2-40B4-BE49-F238E27FC236}">
                <a16:creationId xmlns:a16="http://schemas.microsoft.com/office/drawing/2014/main" id="{909AF48E-FCE4-00DC-35BA-D6AAD4F20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331640"/>
            <a:ext cx="5832648" cy="51216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Annually documenting the status of wild steelhead populations</a:t>
            </a:r>
          </a:p>
          <a:p>
            <a:r>
              <a:rPr lang="en-CA" sz="2000" b="1" dirty="0"/>
              <a:t>  in tributaries of western Lake Superior using adult population</a:t>
            </a:r>
          </a:p>
          <a:p>
            <a:r>
              <a:rPr lang="en-CA" sz="2000" b="1" dirty="0"/>
              <a:t>  estimates and life history characteristics </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243408"/>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2022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20000"/>
          </a:bodyPr>
          <a:lstStyle/>
          <a:p>
            <a:pPr eaLnBrk="1" hangingPunct="1">
              <a:lnSpc>
                <a:spcPct val="90000"/>
              </a:lnSpc>
            </a:pPr>
            <a:r>
              <a:rPr lang="en-CA" sz="2400" b="1" dirty="0"/>
              <a:t>Five steelhead assessment projects were conducted during the spring of 2022.</a:t>
            </a:r>
          </a:p>
          <a:p>
            <a:pPr eaLnBrk="1" hangingPunct="1">
              <a:lnSpc>
                <a:spcPct val="90000"/>
              </a:lnSpc>
            </a:pPr>
            <a:endParaRPr lang="en-CA" sz="2400" b="1" dirty="0"/>
          </a:p>
          <a:p>
            <a:pPr eaLnBrk="1" hangingPunct="1">
              <a:lnSpc>
                <a:spcPct val="90000"/>
              </a:lnSpc>
            </a:pPr>
            <a:r>
              <a:rPr lang="en-CA" sz="2400" b="1" dirty="0"/>
              <a:t>They were:</a:t>
            </a:r>
          </a:p>
          <a:p>
            <a:pPr eaLnBrk="1" hangingPunct="1">
              <a:lnSpc>
                <a:spcPct val="90000"/>
              </a:lnSpc>
              <a:buNone/>
            </a:pPr>
            <a:r>
              <a:rPr lang="en-CA" sz="2400" b="1" dirty="0"/>
              <a:t>    </a:t>
            </a:r>
          </a:p>
          <a:p>
            <a:pPr eaLnBrk="1" hangingPunct="1">
              <a:lnSpc>
                <a:spcPct val="90000"/>
              </a:lnSpc>
              <a:buFontTx/>
              <a:buNone/>
            </a:pPr>
            <a:r>
              <a:rPr lang="en-CA" sz="2400" b="1" dirty="0"/>
              <a:t>      A) McIntyre River Steelhead Population Assessment</a:t>
            </a:r>
          </a:p>
          <a:p>
            <a:pPr eaLnBrk="1" hangingPunct="1">
              <a:lnSpc>
                <a:spcPct val="90000"/>
              </a:lnSpc>
              <a:buFontTx/>
              <a:buNone/>
            </a:pPr>
            <a:r>
              <a:rPr lang="en-CA" sz="2400" b="1" dirty="0"/>
              <a:t>      B) McVicar Creek Steelhead Population Assessment</a:t>
            </a:r>
          </a:p>
          <a:p>
            <a:pPr eaLnBrk="1" hangingPunct="1">
              <a:lnSpc>
                <a:spcPct val="90000"/>
              </a:lnSpc>
              <a:buFontTx/>
              <a:buNone/>
            </a:pPr>
            <a:r>
              <a:rPr lang="en-CA" sz="2400" b="1" dirty="0"/>
              <a:t>      C) MacKenzie River Steelhead Population Assessment</a:t>
            </a:r>
          </a:p>
          <a:p>
            <a:pPr eaLnBrk="1" hangingPunct="1">
              <a:lnSpc>
                <a:spcPct val="90000"/>
              </a:lnSpc>
              <a:buFontTx/>
              <a:buNone/>
            </a:pPr>
            <a:r>
              <a:rPr lang="en-CA" sz="2400" b="1" dirty="0"/>
              <a:t>      D) Cypress River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11560" y="-171400"/>
            <a:ext cx="8229600" cy="1008112"/>
          </a:xfrm>
        </p:spPr>
        <p:txBody>
          <a:bodyPr>
            <a:normAutofit/>
          </a:bodyPr>
          <a:lstStyle/>
          <a:p>
            <a:pPr eaLnBrk="1" hangingPunct="1"/>
            <a:r>
              <a:rPr lang="en-CA" sz="4000" b="1" dirty="0">
                <a:solidFill>
                  <a:srgbClr val="FF0000"/>
                </a:solidFill>
              </a:rPr>
              <a:t>Steelhead Assessment 2022</a:t>
            </a:r>
          </a:p>
        </p:txBody>
      </p:sp>
      <p:sp>
        <p:nvSpPr>
          <p:cNvPr id="4099" name="Rectangle 5"/>
          <p:cNvSpPr>
            <a:spLocks noGrp="1" noChangeArrowheads="1"/>
          </p:cNvSpPr>
          <p:nvPr>
            <p:ph idx="1"/>
          </p:nvPr>
        </p:nvSpPr>
        <p:spPr>
          <a:xfrm>
            <a:off x="755576" y="692696"/>
            <a:ext cx="8229600" cy="6120680"/>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McIntyre River Steelhead Population Assessment  </a:t>
            </a:r>
          </a:p>
          <a:p>
            <a:pPr>
              <a:lnSpc>
                <a:spcPct val="80000"/>
              </a:lnSpc>
              <a:buFontTx/>
              <a:buNone/>
            </a:pPr>
            <a:r>
              <a:rPr lang="en-CA" sz="1200" b="1" dirty="0"/>
              <a:t>               Four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p>
          <a:p>
            <a:pPr>
              <a:lnSpc>
                <a:spcPct val="80000"/>
              </a:lnSpc>
              <a:buFontTx/>
              <a:buNone/>
            </a:pPr>
            <a:r>
              <a:rPr lang="en-CA" sz="1200" b="1" dirty="0">
                <a:solidFill>
                  <a:srgbClr val="FF0000"/>
                </a:solidFill>
              </a:rPr>
              <a:t>       B)    McVicar Creek  </a:t>
            </a:r>
            <a:endParaRPr lang="en-CA" sz="1200" b="1" dirty="0"/>
          </a:p>
          <a:p>
            <a:pPr>
              <a:lnSpc>
                <a:spcPct val="80000"/>
              </a:lnSpc>
              <a:buFontTx/>
              <a:buNone/>
            </a:pPr>
            <a:r>
              <a:rPr lang="en-CA" sz="1200" b="1" dirty="0"/>
              <a:t>               One experienced angler/biologist biologically sampling and fin clipping adult steelhead </a:t>
            </a:r>
          </a:p>
          <a:p>
            <a:pPr>
              <a:lnSpc>
                <a:spcPct val="80000"/>
              </a:lnSpc>
              <a:buFontTx/>
              <a:buNone/>
            </a:pPr>
            <a:r>
              <a:rPr lang="en-CA" sz="1200" b="1" dirty="0"/>
              <a:t>               during the spawning migration (April to June).</a:t>
            </a:r>
          </a:p>
          <a:p>
            <a:pPr>
              <a:lnSpc>
                <a:spcPct val="80000"/>
              </a:lnSpc>
              <a:buFontTx/>
              <a:buNone/>
            </a:pPr>
            <a:endParaRPr lang="en-CA" sz="1200" b="1" dirty="0"/>
          </a:p>
          <a:p>
            <a:pPr>
              <a:lnSpc>
                <a:spcPct val="80000"/>
              </a:lnSpc>
              <a:buFontTx/>
              <a:buNone/>
            </a:pPr>
            <a:r>
              <a:rPr lang="en-CA" sz="1200" b="1" dirty="0">
                <a:solidFill>
                  <a:srgbClr val="FF0000"/>
                </a:solidFill>
              </a:rPr>
              <a:t>       C)    Lake Shore Drive streams</a:t>
            </a:r>
          </a:p>
          <a:p>
            <a:pPr>
              <a:lnSpc>
                <a:spcPct val="80000"/>
              </a:lnSpc>
              <a:buFontTx/>
              <a:buNone/>
            </a:pPr>
            <a:r>
              <a:rPr lang="en-CA" sz="1200" b="1" dirty="0">
                <a:solidFill>
                  <a:srgbClr val="FF0000"/>
                </a:solidFill>
              </a:rPr>
              <a:t>               </a:t>
            </a:r>
            <a:r>
              <a:rPr lang="en-CA" sz="1200" b="1" dirty="0"/>
              <a:t>Wild Goose, Blend and Birch Beach Creeks were extensively angled and sampled by Derek Klement and to a less extent</a:t>
            </a:r>
          </a:p>
          <a:p>
            <a:pPr>
              <a:lnSpc>
                <a:spcPct val="80000"/>
              </a:lnSpc>
              <a:buFontTx/>
              <a:buNone/>
            </a:pPr>
            <a:r>
              <a:rPr lang="en-CA" sz="1200" b="1" dirty="0"/>
              <a:t>                by Kyle Stratton</a:t>
            </a:r>
          </a:p>
          <a:p>
            <a:pPr>
              <a:lnSpc>
                <a:spcPct val="80000"/>
              </a:lnSpc>
              <a:buFontTx/>
              <a:buNone/>
            </a:pPr>
            <a:endParaRPr lang="en-CA" sz="1200" b="1" dirty="0">
              <a:solidFill>
                <a:srgbClr val="FF0000"/>
              </a:solidFill>
            </a:endParaRPr>
          </a:p>
          <a:p>
            <a:pPr>
              <a:lnSpc>
                <a:spcPct val="80000"/>
              </a:lnSpc>
              <a:buNone/>
            </a:pPr>
            <a:r>
              <a:rPr lang="en-CA" sz="1200" b="1" dirty="0">
                <a:solidFill>
                  <a:srgbClr val="FF0000"/>
                </a:solidFill>
              </a:rPr>
              <a:t>       D)   Mackenzie River</a:t>
            </a:r>
            <a:endParaRPr lang="en-CA" sz="1200" b="1" dirty="0"/>
          </a:p>
          <a:p>
            <a:pPr>
              <a:lnSpc>
                <a:spcPct val="80000"/>
              </a:lnSpc>
              <a:buFontTx/>
              <a:buNone/>
            </a:pPr>
            <a:r>
              <a:rPr lang="en-CA" sz="1200" b="1" dirty="0"/>
              <a:t>               One experienced angler/biologist  biologically sampling, fin clipping and tagged adult steelhead during the spawning</a:t>
            </a:r>
          </a:p>
          <a:p>
            <a:pPr>
              <a:lnSpc>
                <a:spcPct val="80000"/>
              </a:lnSpc>
              <a:buFontTx/>
              <a:buNone/>
            </a:pPr>
            <a:r>
              <a:rPr lang="en-CA" sz="1200" b="1" dirty="0"/>
              <a:t>                migration (April to June).</a:t>
            </a:r>
          </a:p>
          <a:p>
            <a:pPr>
              <a:lnSpc>
                <a:spcPct val="80000"/>
              </a:lnSpc>
              <a:buFontTx/>
              <a:buNone/>
            </a:pPr>
            <a:endParaRPr lang="en-CA" sz="1200" b="1" dirty="0"/>
          </a:p>
          <a:p>
            <a:pPr>
              <a:lnSpc>
                <a:spcPct val="80000"/>
              </a:lnSpc>
              <a:buFontTx/>
              <a:buNone/>
            </a:pPr>
            <a:r>
              <a:rPr lang="en-CA" sz="1200" b="1" dirty="0"/>
              <a:t>       </a:t>
            </a:r>
            <a:r>
              <a:rPr lang="en-CA" sz="1200" b="1" dirty="0">
                <a:solidFill>
                  <a:srgbClr val="FF0000"/>
                </a:solidFill>
              </a:rPr>
              <a:t>E)   Cypress River</a:t>
            </a:r>
          </a:p>
          <a:p>
            <a:pPr>
              <a:lnSpc>
                <a:spcPct val="80000"/>
              </a:lnSpc>
              <a:buFontTx/>
              <a:buNone/>
            </a:pPr>
            <a:r>
              <a:rPr lang="en-CA" sz="1200" b="1" dirty="0"/>
              <a:t>                OMNR (Upper Great Lakes Management Unit), Kyle Stratton and Wes Bender initiated a population study by fin</a:t>
            </a:r>
          </a:p>
          <a:p>
            <a:pPr>
              <a:lnSpc>
                <a:spcPct val="80000"/>
              </a:lnSpc>
              <a:buFontTx/>
              <a:buNone/>
            </a:pPr>
            <a:r>
              <a:rPr lang="en-CA" sz="1200" b="1" dirty="0"/>
              <a:t>                clipping and tagging their angled catch.</a:t>
            </a:r>
          </a:p>
          <a:p>
            <a:pPr>
              <a:lnSpc>
                <a:spcPct val="80000"/>
              </a:lnSpc>
              <a:buFontTx/>
              <a:buNone/>
            </a:pPr>
            <a:endParaRPr lang="en-CA" sz="1200" b="1" dirty="0"/>
          </a:p>
          <a:p>
            <a:pPr>
              <a:lnSpc>
                <a:spcPct val="80000"/>
              </a:lnSpc>
              <a:buFontTx/>
              <a:buNone/>
            </a:pPr>
            <a:r>
              <a:rPr lang="en-CA" sz="1200" b="1" dirty="0">
                <a:solidFill>
                  <a:srgbClr val="FF0000"/>
                </a:solidFill>
              </a:rPr>
              <a:t>       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
        <p:nvSpPr>
          <p:cNvPr id="2" name="AutoShape 2">
            <a:extLst>
              <a:ext uri="{FF2B5EF4-FFF2-40B4-BE49-F238E27FC236}">
                <a16:creationId xmlns:a16="http://schemas.microsoft.com/office/drawing/2014/main" id="{EF087E93-04A1-980D-5BBD-C2A16D690A0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5" name="Picture 4">
            <a:extLst>
              <a:ext uri="{FF2B5EF4-FFF2-40B4-BE49-F238E27FC236}">
                <a16:creationId xmlns:a16="http://schemas.microsoft.com/office/drawing/2014/main" id="{2D44BB7C-B5E0-5742-9481-FFB785EFB3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088" y="980728"/>
            <a:ext cx="7237312" cy="532859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4518459"/>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Stream 2022</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277</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201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111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74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 Trib.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46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104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Gravel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13</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73858">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Steel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25</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Nipigon east Creeks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25</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10546</TotalTime>
  <Words>2183</Words>
  <Application>Microsoft Office PowerPoint</Application>
  <PresentationFormat>Letter Paper (8.5x11 in)</PresentationFormat>
  <Paragraphs>577</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North Shore Steelhead Assessment A Partnership in Research 2022 </vt:lpstr>
      <vt:lpstr>Wild Lake Superior Steelhead</vt:lpstr>
      <vt:lpstr>Goals and Objectives</vt:lpstr>
      <vt:lpstr>PowerPoint Presentation</vt:lpstr>
      <vt:lpstr>Steelhead Assessment 2022</vt:lpstr>
      <vt:lpstr>PowerPoint Presentation</vt:lpstr>
      <vt:lpstr>Sampling Kit</vt:lpstr>
      <vt:lpstr>Sampling Procedure</vt:lpstr>
      <vt:lpstr>PowerPoint Presentation</vt:lpstr>
      <vt:lpstr>PowerPoint Presentation</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2022</vt:lpstr>
      <vt:lpstr>Age at First Spawn (Maturity)</vt:lpstr>
      <vt:lpstr>      Repeat Spawners</vt:lpstr>
      <vt:lpstr>Weight and Age of your Steelhead</vt:lpstr>
      <vt:lpstr>What is happening in Black Bay ??</vt:lpstr>
      <vt:lpstr>PowerPoint Presentation</vt:lpstr>
      <vt:lpstr>Lake Superior Steelhead: Summary</vt:lpstr>
      <vt:lpstr>Acknowledgements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Frank Edgson</cp:lastModifiedBy>
  <cp:revision>681</cp:revision>
  <cp:lastPrinted>2022-08-11T01:31:21Z</cp:lastPrinted>
  <dcterms:created xsi:type="dcterms:W3CDTF">2011-08-08T13:24:39Z</dcterms:created>
  <dcterms:modified xsi:type="dcterms:W3CDTF">2022-08-23T14:22:25Z</dcterms:modified>
</cp:coreProperties>
</file>