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7"/>
  </p:notesMasterIdLst>
  <p:sldIdLst>
    <p:sldId id="304" r:id="rId2"/>
    <p:sldId id="325" r:id="rId3"/>
    <p:sldId id="308" r:id="rId4"/>
    <p:sldId id="277" r:id="rId5"/>
    <p:sldId id="280" r:id="rId6"/>
    <p:sldId id="320" r:id="rId7"/>
    <p:sldId id="319" r:id="rId8"/>
    <p:sldId id="318" r:id="rId9"/>
    <p:sldId id="307" r:id="rId10"/>
    <p:sldId id="299" r:id="rId11"/>
    <p:sldId id="327" r:id="rId12"/>
    <p:sldId id="328" r:id="rId13"/>
    <p:sldId id="314" r:id="rId14"/>
    <p:sldId id="313" r:id="rId15"/>
    <p:sldId id="311" r:id="rId16"/>
    <p:sldId id="324" r:id="rId17"/>
    <p:sldId id="297" r:id="rId18"/>
    <p:sldId id="322" r:id="rId19"/>
    <p:sldId id="323" r:id="rId20"/>
    <p:sldId id="293" r:id="rId21"/>
    <p:sldId id="261" r:id="rId22"/>
    <p:sldId id="262" r:id="rId23"/>
    <p:sldId id="281" r:id="rId24"/>
    <p:sldId id="287" r:id="rId25"/>
    <p:sldId id="315" r:id="rId26"/>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13" autoAdjust="0"/>
    <p:restoredTop sz="94737" autoAdjust="0"/>
  </p:normalViewPr>
  <p:slideViewPr>
    <p:cSldViewPr>
      <p:cViewPr varScale="1">
        <p:scale>
          <a:sx n="97" d="100"/>
          <a:sy n="97" d="100"/>
        </p:scale>
        <p:origin x="810" y="10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2021-07-30</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a:t>
            </a:fld>
            <a:endParaRPr lang="en-CA" dirty="0"/>
          </a:p>
        </p:txBody>
      </p:sp>
    </p:spTree>
    <p:extLst>
      <p:ext uri="{BB962C8B-B14F-4D97-AF65-F5344CB8AC3E}">
        <p14:creationId xmlns:p14="http://schemas.microsoft.com/office/powerpoint/2010/main" val="13569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10</a:t>
            </a:fld>
            <a:endParaRPr lang="en-CA" dirty="0"/>
          </a:p>
        </p:txBody>
      </p:sp>
    </p:spTree>
    <p:extLst>
      <p:ext uri="{BB962C8B-B14F-4D97-AF65-F5344CB8AC3E}">
        <p14:creationId xmlns:p14="http://schemas.microsoft.com/office/powerpoint/2010/main" val="43059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14</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15</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70DA42D-1062-4A1B-8E4E-606C26BD4382}" type="slidenum">
              <a:rPr lang="en-CA" smtClean="0"/>
              <a:pPr/>
              <a:t>22</a:t>
            </a:fld>
            <a:endParaRPr lang="en-CA" dirty="0"/>
          </a:p>
        </p:txBody>
      </p:sp>
    </p:spTree>
    <p:extLst>
      <p:ext uri="{BB962C8B-B14F-4D97-AF65-F5344CB8AC3E}">
        <p14:creationId xmlns:p14="http://schemas.microsoft.com/office/powerpoint/2010/main" val="79859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24</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1" r:id="rId12"/>
    <p:sldLayoutId id="214748414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emf"/><Relationship Id="rId1" Type="http://schemas.openxmlformats.org/officeDocument/2006/relationships/slideLayout" Target="../slideLayouts/slideLayout4.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3.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2021</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768" y="5926801"/>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131840" y="5877272"/>
            <a:ext cx="2592288" cy="830997"/>
          </a:xfrm>
          <a:prstGeom prst="rect">
            <a:avLst/>
          </a:prstGeom>
        </p:spPr>
        <p:txBody>
          <a:bodyPr wrap="square">
            <a:spAutoFit/>
          </a:bodyPr>
          <a:lstStyle/>
          <a:p>
            <a:pPr algn="ctr"/>
            <a:r>
              <a:rPr lang="en-CA" sz="1600" b="1" dirty="0"/>
              <a:t>By: Jon George, </a:t>
            </a:r>
          </a:p>
          <a:p>
            <a:pPr algn="ctr"/>
            <a:r>
              <a:rPr lang="en-CA" sz="1600" b="1" dirty="0"/>
              <a:t>Project Manager</a:t>
            </a:r>
          </a:p>
          <a:p>
            <a:pPr algn="ctr"/>
            <a:r>
              <a:rPr lang="en-CA" sz="1600" b="1" dirty="0"/>
              <a:t>Thunder Bay </a:t>
            </a:r>
          </a:p>
        </p:txBody>
      </p:sp>
      <p:pic>
        <p:nvPicPr>
          <p:cNvPr id="3" name="Picture 2">
            <a:extLst>
              <a:ext uri="{FF2B5EF4-FFF2-40B4-BE49-F238E27FC236}">
                <a16:creationId xmlns:a16="http://schemas.microsoft.com/office/drawing/2014/main" id="{779345C3-98E8-4146-808E-A25DDCDABE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608" y="1484784"/>
            <a:ext cx="7128792" cy="41764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827584" y="96887"/>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359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305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31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359 X 305</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3532 +- 1126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31</a:t>
            </a:r>
            <a:endParaRPr lang="en-CA" dirty="0">
              <a:ea typeface="Calibri" pitchFamily="34" charset="0"/>
              <a:cs typeface="Times New Roman" pitchFamily="18" charset="0"/>
            </a:endParaRPr>
          </a:p>
        </p:txBody>
      </p:sp>
      <p:sp>
        <p:nvSpPr>
          <p:cNvPr id="3" name="TextBox 2"/>
          <p:cNvSpPr txBox="1"/>
          <p:nvPr/>
        </p:nvSpPr>
        <p:spPr>
          <a:xfrm>
            <a:off x="598612" y="4119462"/>
            <a:ext cx="7632848" cy="3046988"/>
          </a:xfrm>
          <a:prstGeom prst="rect">
            <a:avLst/>
          </a:prstGeom>
          <a:noFill/>
        </p:spPr>
        <p:txBody>
          <a:bodyPr wrap="square" rtlCol="0">
            <a:spAutoFit/>
          </a:bodyPr>
          <a:lstStyle/>
          <a:p>
            <a:r>
              <a:rPr lang="en-CA" sz="2400" b="1" dirty="0">
                <a:solidFill>
                  <a:schemeClr val="accent6">
                    <a:lumMod val="75000"/>
                  </a:schemeClr>
                </a:solidFill>
              </a:rPr>
              <a:t>Neebing River…..2133 +- 1169  (north branch 2020)</a:t>
            </a:r>
          </a:p>
          <a:p>
            <a:r>
              <a:rPr lang="en-CA" sz="2400" b="1" dirty="0">
                <a:solidFill>
                  <a:schemeClr val="accent6">
                    <a:lumMod val="75000"/>
                  </a:schemeClr>
                </a:solidFill>
              </a:rPr>
              <a:t>McIntyre River…..3532 +- 1126  (2020)</a:t>
            </a:r>
          </a:p>
          <a:p>
            <a:r>
              <a:rPr lang="en-CA" sz="2400" b="1" dirty="0">
                <a:solidFill>
                  <a:schemeClr val="accent6">
                    <a:lumMod val="75000"/>
                  </a:schemeClr>
                </a:solidFill>
              </a:rPr>
              <a:t>McVicar Creek…..2184 (2020)</a:t>
            </a:r>
          </a:p>
          <a:p>
            <a:r>
              <a:rPr lang="en-CA" sz="2400" b="1" dirty="0">
                <a:solidFill>
                  <a:schemeClr val="accent6">
                    <a:lumMod val="75000"/>
                  </a:schemeClr>
                </a:solidFill>
              </a:rPr>
              <a:t>Portage Creek…..182 (2020)</a:t>
            </a:r>
          </a:p>
          <a:p>
            <a:r>
              <a:rPr lang="en-CA" sz="2400" b="1" dirty="0">
                <a:solidFill>
                  <a:schemeClr val="accent6">
                    <a:lumMod val="75000"/>
                  </a:schemeClr>
                </a:solidFill>
              </a:rPr>
              <a:t>MacKenzie River..252 +- 20 (2020)</a:t>
            </a:r>
          </a:p>
          <a:p>
            <a:endParaRPr lang="en-CA" sz="2400" b="1" dirty="0">
              <a:solidFill>
                <a:schemeClr val="accent6">
                  <a:lumMod val="75000"/>
                </a:schemeClr>
              </a:solidFill>
            </a:endParaRPr>
          </a:p>
          <a:p>
            <a:endParaRPr lang="en-CA" sz="2400" b="1" dirty="0">
              <a:solidFill>
                <a:schemeClr val="accent6">
                  <a:lumMod val="75000"/>
                </a:schemeClr>
              </a:solidFill>
            </a:endParaRPr>
          </a:p>
          <a:p>
            <a:endParaRPr lang="en-CA" sz="2400" b="1" dirty="0">
              <a:solidFill>
                <a:schemeClr val="accent6">
                  <a:lumMod val="75000"/>
                </a:schemeClr>
              </a:solidFill>
            </a:endParaRPr>
          </a:p>
        </p:txBody>
      </p:sp>
      <p:sp>
        <p:nvSpPr>
          <p:cNvPr id="4" name="TextBox 3"/>
          <p:cNvSpPr txBox="1"/>
          <p:nvPr/>
        </p:nvSpPr>
        <p:spPr>
          <a:xfrm>
            <a:off x="1187624" y="3600891"/>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895276" y="6165304"/>
            <a:ext cx="5976664" cy="307777"/>
          </a:xfrm>
          <a:prstGeom prst="rect">
            <a:avLst/>
          </a:prstGeom>
          <a:noFill/>
        </p:spPr>
        <p:txBody>
          <a:bodyPr wrap="square" rtlCol="0">
            <a:spAutoFit/>
          </a:bodyPr>
          <a:lstStyle/>
          <a:p>
            <a:r>
              <a:rPr lang="en-CA" sz="1400" b="1" dirty="0">
                <a:solidFill>
                  <a:srgbClr val="FF0000"/>
                </a:solidFill>
              </a:rPr>
              <a:t> 2020 population estimates for are based on recaptures from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4443D9-BE62-45AC-A3E9-F14037E1D7A9}"/>
              </a:ext>
            </a:extLst>
          </p:cNvPr>
          <p:cNvPicPr/>
          <p:nvPr/>
        </p:nvPicPr>
        <p:blipFill>
          <a:blip r:embed="rId2" cstate="print"/>
          <a:srcRect/>
          <a:stretch>
            <a:fillRect/>
          </a:stretch>
        </p:blipFill>
        <p:spPr bwMode="auto">
          <a:xfrm>
            <a:off x="323528" y="548680"/>
            <a:ext cx="8568952" cy="5760639"/>
          </a:xfrm>
          <a:prstGeom prst="rect">
            <a:avLst/>
          </a:prstGeom>
          <a:noFill/>
          <a:ln w="9525">
            <a:noFill/>
            <a:miter lim="800000"/>
            <a:headEnd/>
            <a:tailEnd/>
          </a:ln>
        </p:spPr>
      </p:pic>
    </p:spTree>
    <p:extLst>
      <p:ext uri="{BB962C8B-B14F-4D97-AF65-F5344CB8AC3E}">
        <p14:creationId xmlns:p14="http://schemas.microsoft.com/office/powerpoint/2010/main" val="3047946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070EA9-63E8-42D6-8B8D-535744D73B6D}"/>
              </a:ext>
            </a:extLst>
          </p:cNvPr>
          <p:cNvPicPr/>
          <p:nvPr/>
        </p:nvPicPr>
        <p:blipFill>
          <a:blip r:embed="rId2" cstate="print"/>
          <a:srcRect/>
          <a:stretch>
            <a:fillRect/>
          </a:stretch>
        </p:blipFill>
        <p:spPr bwMode="auto">
          <a:xfrm>
            <a:off x="323528" y="620688"/>
            <a:ext cx="8568952" cy="5688632"/>
          </a:xfrm>
          <a:prstGeom prst="rect">
            <a:avLst/>
          </a:prstGeom>
          <a:noFill/>
          <a:ln w="9525">
            <a:noFill/>
            <a:miter lim="800000"/>
            <a:headEnd/>
            <a:tailEnd/>
          </a:ln>
        </p:spPr>
      </p:pic>
    </p:spTree>
    <p:extLst>
      <p:ext uri="{BB962C8B-B14F-4D97-AF65-F5344CB8AC3E}">
        <p14:creationId xmlns:p14="http://schemas.microsoft.com/office/powerpoint/2010/main" val="383140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2C6B53-CE24-4FE0-B475-B67342D7DF28}"/>
              </a:ext>
            </a:extLst>
          </p:cNvPr>
          <p:cNvPicPr/>
          <p:nvPr/>
        </p:nvPicPr>
        <p:blipFill>
          <a:blip r:embed="rId2" cstate="print"/>
          <a:srcRect/>
          <a:stretch>
            <a:fillRect/>
          </a:stretch>
        </p:blipFill>
        <p:spPr bwMode="auto">
          <a:xfrm>
            <a:off x="1115616" y="620689"/>
            <a:ext cx="7200800" cy="5616624"/>
          </a:xfrm>
          <a:prstGeom prst="rect">
            <a:avLst/>
          </a:prstGeom>
          <a:noFill/>
          <a:ln w="9525">
            <a:noFill/>
            <a:miter lim="800000"/>
            <a:headEnd/>
            <a:tailEnd/>
          </a:ln>
        </p:spPr>
      </p:pic>
    </p:spTree>
    <p:extLst>
      <p:ext uri="{BB962C8B-B14F-4D97-AF65-F5344CB8AC3E}">
        <p14:creationId xmlns:p14="http://schemas.microsoft.com/office/powerpoint/2010/main" val="990113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B5958B-DE80-4617-879C-B49747F0AFA7}"/>
              </a:ext>
            </a:extLst>
          </p:cNvPr>
          <p:cNvPicPr/>
          <p:nvPr/>
        </p:nvPicPr>
        <p:blipFill>
          <a:blip r:embed="rId2" cstate="print"/>
          <a:srcRect/>
          <a:stretch>
            <a:fillRect/>
          </a:stretch>
        </p:blipFill>
        <p:spPr bwMode="auto">
          <a:xfrm>
            <a:off x="971600" y="548680"/>
            <a:ext cx="7200800" cy="5760639"/>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60B71-237C-47C6-8BEE-B9FB3616D3D3}"/>
              </a:ext>
            </a:extLst>
          </p:cNvPr>
          <p:cNvSpPr>
            <a:spLocks noGrp="1"/>
          </p:cNvSpPr>
          <p:nvPr>
            <p:ph type="title"/>
          </p:nvPr>
        </p:nvSpPr>
        <p:spPr/>
        <p:txBody>
          <a:bodyPr/>
          <a:lstStyle/>
          <a:p>
            <a:r>
              <a:rPr lang="en-CA" b="1" dirty="0">
                <a:solidFill>
                  <a:srgbClr val="FF0000"/>
                </a:solidFill>
              </a:rPr>
              <a:t>Smolting History 2021</a:t>
            </a:r>
          </a:p>
        </p:txBody>
      </p:sp>
      <p:pic>
        <p:nvPicPr>
          <p:cNvPr id="10" name="Content Placeholder 9">
            <a:extLst>
              <a:ext uri="{FF2B5EF4-FFF2-40B4-BE49-F238E27FC236}">
                <a16:creationId xmlns:a16="http://schemas.microsoft.com/office/drawing/2014/main" id="{D11F6913-971F-4FE0-A141-AA7608D72708}"/>
              </a:ext>
            </a:extLst>
          </p:cNvPr>
          <p:cNvPicPr>
            <a:picLocks noGrp="1"/>
          </p:cNvPicPr>
          <p:nvPr>
            <p:ph sz="half" idx="1"/>
          </p:nvPr>
        </p:nvPicPr>
        <p:blipFill>
          <a:blip r:embed="rId2" cstate="print"/>
          <a:stretch>
            <a:fillRect/>
          </a:stretch>
        </p:blipFill>
        <p:spPr bwMode="auto">
          <a:xfrm>
            <a:off x="107504" y="1268760"/>
            <a:ext cx="4464496" cy="3384376"/>
          </a:xfrm>
          <a:prstGeom prst="rect">
            <a:avLst/>
          </a:prstGeom>
          <a:noFill/>
          <a:ln w="9525">
            <a:noFill/>
            <a:miter lim="800000"/>
            <a:headEnd/>
            <a:tailEnd/>
          </a:ln>
        </p:spPr>
      </p:pic>
      <p:pic>
        <p:nvPicPr>
          <p:cNvPr id="13" name="Content Placeholder 12">
            <a:extLst>
              <a:ext uri="{FF2B5EF4-FFF2-40B4-BE49-F238E27FC236}">
                <a16:creationId xmlns:a16="http://schemas.microsoft.com/office/drawing/2014/main" id="{BEEB2FD9-77E7-4967-A61D-C9D46CA63815}"/>
              </a:ext>
            </a:extLst>
          </p:cNvPr>
          <p:cNvPicPr>
            <a:picLocks noGrp="1"/>
          </p:cNvPicPr>
          <p:nvPr>
            <p:ph sz="half" idx="2"/>
          </p:nvPr>
        </p:nvPicPr>
        <p:blipFill>
          <a:blip r:embed="rId3" cstate="print"/>
          <a:stretch>
            <a:fillRect/>
          </a:stretch>
        </p:blipFill>
        <p:spPr bwMode="auto">
          <a:xfrm>
            <a:off x="4572000" y="1297675"/>
            <a:ext cx="4542767" cy="3384376"/>
          </a:xfrm>
          <a:prstGeom prst="rect">
            <a:avLst/>
          </a:prstGeom>
          <a:noFill/>
          <a:ln w="9525">
            <a:noFill/>
            <a:miter lim="800000"/>
            <a:headEnd/>
            <a:tailEnd/>
          </a:ln>
        </p:spPr>
      </p:pic>
      <p:sp>
        <p:nvSpPr>
          <p:cNvPr id="3" name="Text Placeholder 2">
            <a:extLst>
              <a:ext uri="{FF2B5EF4-FFF2-40B4-BE49-F238E27FC236}">
                <a16:creationId xmlns:a16="http://schemas.microsoft.com/office/drawing/2014/main" id="{A5C6D338-E845-4522-A0E3-F898E13B7650}"/>
              </a:ext>
            </a:extLst>
          </p:cNvPr>
          <p:cNvSpPr>
            <a:spLocks noGrp="1"/>
          </p:cNvSpPr>
          <p:nvPr>
            <p:ph type="body" sz="half" idx="4294967295"/>
          </p:nvPr>
        </p:nvSpPr>
        <p:spPr>
          <a:xfrm>
            <a:off x="107637" y="4868374"/>
            <a:ext cx="4824536" cy="3661867"/>
          </a:xfrm>
        </p:spPr>
        <p:txBody>
          <a:bodyPr>
            <a:normAutofit/>
          </a:bodyPr>
          <a:lstStyle/>
          <a:p>
            <a:r>
              <a:rPr lang="en-CA" sz="1800" b="1" dirty="0"/>
              <a:t>Steelhead reside in their home spawning stream for one to three years before migrating (smolting) to Lake Superior. At age one year the young steelhead are approximately 8 cm. in length, 16 cm at age two years and 24 cm at age three years</a:t>
            </a:r>
          </a:p>
        </p:txBody>
      </p:sp>
      <p:pic>
        <p:nvPicPr>
          <p:cNvPr id="2052" name="Picture 4" descr="Image result for juvenile steelhead trout">
            <a:extLst>
              <a:ext uri="{FF2B5EF4-FFF2-40B4-BE49-F238E27FC236}">
                <a16:creationId xmlns:a16="http://schemas.microsoft.com/office/drawing/2014/main" id="{24CC74FA-3CF7-4DF8-80C2-2AD10E5DD2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5" y="4715231"/>
            <a:ext cx="3538736" cy="18681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8091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6BD63-EC29-4116-952F-3173EEA35E8D}"/>
              </a:ext>
            </a:extLst>
          </p:cNvPr>
          <p:cNvSpPr>
            <a:spLocks noGrp="1"/>
          </p:cNvSpPr>
          <p:nvPr>
            <p:ph type="title"/>
          </p:nvPr>
        </p:nvSpPr>
        <p:spPr/>
        <p:txBody>
          <a:bodyPr/>
          <a:lstStyle/>
          <a:p>
            <a:r>
              <a:rPr lang="en-CA" b="1" dirty="0">
                <a:solidFill>
                  <a:srgbClr val="FF0000"/>
                </a:solidFill>
              </a:rPr>
              <a:t>Age at First Spawn (Maturity)</a:t>
            </a:r>
          </a:p>
        </p:txBody>
      </p:sp>
      <p:pic>
        <p:nvPicPr>
          <p:cNvPr id="13" name="Content Placeholder 12">
            <a:extLst>
              <a:ext uri="{FF2B5EF4-FFF2-40B4-BE49-F238E27FC236}">
                <a16:creationId xmlns:a16="http://schemas.microsoft.com/office/drawing/2014/main" id="{E8F78CDC-8A00-4BE7-B8A0-DA3230FCF24B}"/>
              </a:ext>
            </a:extLst>
          </p:cNvPr>
          <p:cNvPicPr>
            <a:picLocks noGrp="1"/>
          </p:cNvPicPr>
          <p:nvPr>
            <p:ph sz="half" idx="1"/>
          </p:nvPr>
        </p:nvPicPr>
        <p:blipFill>
          <a:blip r:embed="rId2" cstate="print"/>
          <a:stretch>
            <a:fillRect/>
          </a:stretch>
        </p:blipFill>
        <p:spPr bwMode="auto">
          <a:xfrm>
            <a:off x="4427984" y="1268760"/>
            <a:ext cx="4536503" cy="3024336"/>
          </a:xfrm>
          <a:prstGeom prst="rect">
            <a:avLst/>
          </a:prstGeom>
          <a:noFill/>
          <a:ln w="9525">
            <a:noFill/>
            <a:miter lim="800000"/>
            <a:headEnd/>
            <a:tailEnd/>
          </a:ln>
        </p:spPr>
      </p:pic>
      <p:sp>
        <p:nvSpPr>
          <p:cNvPr id="3" name="Text Placeholder 2">
            <a:extLst>
              <a:ext uri="{FF2B5EF4-FFF2-40B4-BE49-F238E27FC236}">
                <a16:creationId xmlns:a16="http://schemas.microsoft.com/office/drawing/2014/main" id="{8BD133CF-6E6E-4E07-BD3E-24B00152FAC9}"/>
              </a:ext>
            </a:extLst>
          </p:cNvPr>
          <p:cNvSpPr>
            <a:spLocks noGrp="1"/>
          </p:cNvSpPr>
          <p:nvPr>
            <p:ph sz="half" idx="2"/>
          </p:nvPr>
        </p:nvSpPr>
        <p:spPr>
          <a:xfrm>
            <a:off x="6563" y="4595018"/>
            <a:ext cx="5400600" cy="4525963"/>
          </a:xfrm>
        </p:spPr>
        <p:txBody>
          <a:bodyPr>
            <a:normAutofit/>
          </a:bodyPr>
          <a:lstStyle/>
          <a:p>
            <a:r>
              <a:rPr lang="en-CA" sz="1800" b="1" dirty="0"/>
              <a:t>At maturity males have spent one to three years in Lake Superior and range in size from 30 to 60 cm. Females are generally a year older and  have spent two to four years in the lake environment and range from 48 to 65 cm.</a:t>
            </a:r>
          </a:p>
          <a:p>
            <a:r>
              <a:rPr lang="en-CA" sz="1800" b="1" dirty="0"/>
              <a:t>Spawning steelhead have a strong homing instinct to the stream in which they were born.</a:t>
            </a:r>
          </a:p>
        </p:txBody>
      </p:sp>
      <p:pic>
        <p:nvPicPr>
          <p:cNvPr id="2050" name="Picture 2" descr="How to Fish for Rainbow Trout in a Lake - My Fishing Tools">
            <a:extLst>
              <a:ext uri="{FF2B5EF4-FFF2-40B4-BE49-F238E27FC236}">
                <a16:creationId xmlns:a16="http://schemas.microsoft.com/office/drawing/2014/main" id="{9FFF40B5-9241-4871-976D-4F7D40A9F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4595018"/>
            <a:ext cx="3312368" cy="212414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5D5F286-3984-4120-A327-045C81752C65}"/>
              </a:ext>
            </a:extLst>
          </p:cNvPr>
          <p:cNvPicPr/>
          <p:nvPr/>
        </p:nvPicPr>
        <p:blipFill>
          <a:blip r:embed="rId4" cstate="print"/>
          <a:srcRect/>
          <a:stretch>
            <a:fillRect/>
          </a:stretch>
        </p:blipFill>
        <p:spPr bwMode="auto">
          <a:xfrm>
            <a:off x="251520" y="1290480"/>
            <a:ext cx="4176464" cy="3024337"/>
          </a:xfrm>
          <a:prstGeom prst="rect">
            <a:avLst/>
          </a:prstGeom>
          <a:noFill/>
          <a:ln w="9525">
            <a:noFill/>
            <a:miter lim="800000"/>
            <a:headEnd/>
            <a:tailEnd/>
          </a:ln>
        </p:spPr>
      </p:pic>
    </p:spTree>
    <p:extLst>
      <p:ext uri="{BB962C8B-B14F-4D97-AF65-F5344CB8AC3E}">
        <p14:creationId xmlns:p14="http://schemas.microsoft.com/office/powerpoint/2010/main" val="2844488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64873-ED30-435A-BAA5-36FE5876DC8A}"/>
              </a:ext>
            </a:extLst>
          </p:cNvPr>
          <p:cNvSpPr>
            <a:spLocks noGrp="1"/>
          </p:cNvSpPr>
          <p:nvPr>
            <p:ph type="title"/>
          </p:nvPr>
        </p:nvSpPr>
        <p:spPr>
          <a:xfrm>
            <a:off x="654968" y="116632"/>
            <a:ext cx="8229600" cy="1143000"/>
          </a:xfrm>
        </p:spPr>
        <p:txBody>
          <a:bodyPr/>
          <a:lstStyle/>
          <a:p>
            <a:r>
              <a:rPr lang="en-CA" b="1" dirty="0">
                <a:solidFill>
                  <a:srgbClr val="FF0000"/>
                </a:solidFill>
              </a:rPr>
              <a:t>Wild Lake Superior Steelhead</a:t>
            </a:r>
          </a:p>
        </p:txBody>
      </p:sp>
      <p:pic>
        <p:nvPicPr>
          <p:cNvPr id="4" name="Picture 3">
            <a:extLst>
              <a:ext uri="{FF2B5EF4-FFF2-40B4-BE49-F238E27FC236}">
                <a16:creationId xmlns:a16="http://schemas.microsoft.com/office/drawing/2014/main" id="{4263FE0F-7758-4CC2-979F-9C26177FB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124744"/>
            <a:ext cx="7344816" cy="5328592"/>
          </a:xfrm>
          <a:prstGeom prst="rect">
            <a:avLst/>
          </a:prstGeom>
        </p:spPr>
      </p:pic>
    </p:spTree>
    <p:extLst>
      <p:ext uri="{BB962C8B-B14F-4D97-AF65-F5344CB8AC3E}">
        <p14:creationId xmlns:p14="http://schemas.microsoft.com/office/powerpoint/2010/main" val="95678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      Repeat Spawners</a:t>
            </a:r>
          </a:p>
        </p:txBody>
      </p:sp>
      <p:sp>
        <p:nvSpPr>
          <p:cNvPr id="6" name="TextBox 5"/>
          <p:cNvSpPr txBox="1"/>
          <p:nvPr/>
        </p:nvSpPr>
        <p:spPr>
          <a:xfrm>
            <a:off x="56322" y="4496392"/>
            <a:ext cx="4968552" cy="2062103"/>
          </a:xfrm>
          <a:prstGeom prst="rect">
            <a:avLst/>
          </a:prstGeom>
          <a:noFill/>
        </p:spPr>
        <p:txBody>
          <a:bodyPr wrap="square" rtlCol="0">
            <a:spAutoFit/>
          </a:bodyPr>
          <a:lstStyle/>
          <a:p>
            <a:r>
              <a:rPr lang="en-CA" sz="1600" b="1" dirty="0"/>
              <a:t>Steelhead have the ability to repeat spawn in multiple years some in as many as nine consecutive spawning migrations. Natural mortality each spawning year can be high (~30%)</a:t>
            </a:r>
          </a:p>
          <a:p>
            <a:r>
              <a:rPr lang="en-CA" sz="1600" b="1" dirty="0">
                <a:solidFill>
                  <a:srgbClr val="FF0000"/>
                </a:solidFill>
              </a:rPr>
              <a:t>A healthy adult Steelhead population:</a:t>
            </a:r>
          </a:p>
          <a:p>
            <a:r>
              <a:rPr lang="en-CA" sz="1600" b="1" dirty="0"/>
              <a:t>55% repeat spawners = 45% total annual mortality (30% natural mortality, 15% fishing mortality or harvest)</a:t>
            </a:r>
          </a:p>
        </p:txBody>
      </p:sp>
      <p:pic>
        <p:nvPicPr>
          <p:cNvPr id="7" name="Picture 6">
            <a:extLst>
              <a:ext uri="{FF2B5EF4-FFF2-40B4-BE49-F238E27FC236}">
                <a16:creationId xmlns:a16="http://schemas.microsoft.com/office/drawing/2014/main" id="{0DDDFEB4-E0AB-4E15-A988-B0EBB8916359}"/>
              </a:ext>
            </a:extLst>
          </p:cNvPr>
          <p:cNvPicPr/>
          <p:nvPr/>
        </p:nvPicPr>
        <p:blipFill>
          <a:blip r:embed="rId2" cstate="print"/>
          <a:srcRect/>
          <a:stretch>
            <a:fillRect/>
          </a:stretch>
        </p:blipFill>
        <p:spPr bwMode="auto">
          <a:xfrm>
            <a:off x="56322" y="1190768"/>
            <a:ext cx="4533900" cy="3257550"/>
          </a:xfrm>
          <a:prstGeom prst="rect">
            <a:avLst/>
          </a:prstGeom>
          <a:noFill/>
          <a:ln w="9525">
            <a:noFill/>
            <a:miter lim="800000"/>
            <a:headEnd/>
            <a:tailEnd/>
          </a:ln>
        </p:spPr>
      </p:pic>
      <p:pic>
        <p:nvPicPr>
          <p:cNvPr id="9" name="Picture 8">
            <a:extLst>
              <a:ext uri="{FF2B5EF4-FFF2-40B4-BE49-F238E27FC236}">
                <a16:creationId xmlns:a16="http://schemas.microsoft.com/office/drawing/2014/main" id="{33733C34-88F0-423E-B0DA-6A082E1FFB3E}"/>
              </a:ext>
            </a:extLst>
          </p:cNvPr>
          <p:cNvPicPr/>
          <p:nvPr/>
        </p:nvPicPr>
        <p:blipFill>
          <a:blip r:embed="rId3" cstate="print"/>
          <a:srcRect/>
          <a:stretch>
            <a:fillRect/>
          </a:stretch>
        </p:blipFill>
        <p:spPr bwMode="auto">
          <a:xfrm>
            <a:off x="4600575" y="1447943"/>
            <a:ext cx="4543425" cy="3000375"/>
          </a:xfrm>
          <a:prstGeom prst="rect">
            <a:avLst/>
          </a:prstGeom>
          <a:noFill/>
          <a:ln w="9525">
            <a:noFill/>
            <a:miter lim="800000"/>
            <a:headEnd/>
            <a:tailEnd/>
          </a:ln>
        </p:spPr>
      </p:pic>
      <p:pic>
        <p:nvPicPr>
          <p:cNvPr id="3" name="Picture 2">
            <a:extLst>
              <a:ext uri="{FF2B5EF4-FFF2-40B4-BE49-F238E27FC236}">
                <a16:creationId xmlns:a16="http://schemas.microsoft.com/office/drawing/2014/main" id="{FB3B178C-8B0D-4635-8EFE-35D0EA69F9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4502448"/>
            <a:ext cx="3600400" cy="214913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55000" lnSpcReduction="20000"/>
          </a:bodyPr>
          <a:lstStyle/>
          <a:p>
            <a:pPr marL="457200" indent="-457200" eaLnBrk="1" hangingPunct="1">
              <a:lnSpc>
                <a:spcPct val="80000"/>
              </a:lnSpc>
              <a:buFontTx/>
              <a:buNone/>
            </a:pPr>
            <a:r>
              <a:rPr lang="en-CA" sz="2300" b="1" dirty="0"/>
              <a:t>    </a:t>
            </a:r>
            <a:r>
              <a:rPr lang="en-CA" sz="2600" b="1" dirty="0"/>
              <a:t>    </a:t>
            </a:r>
            <a:r>
              <a:rPr lang="en-CA" sz="2600" b="1" dirty="0">
                <a:solidFill>
                  <a:srgbClr val="FF0000"/>
                </a:solidFill>
              </a:rPr>
              <a:t>Figure A</a:t>
            </a:r>
          </a:p>
          <a:p>
            <a:pPr marL="457200" indent="-457200" eaLnBrk="1" hangingPunct="1">
              <a:lnSpc>
                <a:spcPct val="80000"/>
              </a:lnSpc>
              <a:buFontTx/>
              <a:buNone/>
            </a:pPr>
            <a:r>
              <a:rPr lang="en-CA" sz="2600" b="1" dirty="0">
                <a:solidFill>
                  <a:srgbClr val="FF0000"/>
                </a:solidFill>
              </a:rPr>
              <a:t>        </a:t>
            </a:r>
          </a:p>
          <a:p>
            <a:pPr marL="457200" indent="-457200" eaLnBrk="1" hangingPunct="1">
              <a:lnSpc>
                <a:spcPct val="80000"/>
              </a:lnSpc>
              <a:buFontTx/>
              <a:buNone/>
            </a:pPr>
            <a:r>
              <a:rPr lang="en-CA" sz="2600" b="1" dirty="0">
                <a:solidFill>
                  <a:srgbClr val="FF0000"/>
                </a:solidFill>
              </a:rPr>
              <a:t>         Length to Weight</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60 cm. (24”) steelhead may weigh 2.5 kg. or 5.5 Lbs.</a:t>
            </a:r>
          </a:p>
          <a:p>
            <a:pPr marL="457200" indent="-457200" eaLnBrk="1" hangingPunct="1">
              <a:lnSpc>
                <a:spcPct val="80000"/>
              </a:lnSpc>
            </a:pPr>
            <a:r>
              <a:rPr lang="en-CA" sz="2600" b="1" dirty="0"/>
              <a:t>A 75 cm. (30”) steelhead may weigh 3.8 kg or 8.5 Lbs.</a:t>
            </a:r>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pPr>
            <a:endParaRPr lang="en-CA" sz="2600" b="1" dirty="0"/>
          </a:p>
          <a:p>
            <a:pPr marL="457200" indent="-457200" eaLnBrk="1" hangingPunct="1">
              <a:lnSpc>
                <a:spcPct val="80000"/>
              </a:lnSpc>
              <a:buFontTx/>
              <a:buNone/>
            </a:pPr>
            <a:r>
              <a:rPr lang="en-CA" sz="2600" b="1" dirty="0"/>
              <a:t>        </a:t>
            </a:r>
            <a:r>
              <a:rPr lang="en-CA" sz="2600" b="1" dirty="0">
                <a:solidFill>
                  <a:srgbClr val="FF0000"/>
                </a:solidFill>
              </a:rPr>
              <a:t>Figure B</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buFontTx/>
              <a:buNone/>
            </a:pPr>
            <a:r>
              <a:rPr lang="en-CA" sz="2600" b="1" dirty="0">
                <a:solidFill>
                  <a:srgbClr val="FF0000"/>
                </a:solidFill>
              </a:rPr>
              <a:t>         Fork Length to Age</a:t>
            </a:r>
          </a:p>
          <a:p>
            <a:pPr marL="457200" indent="-457200" eaLnBrk="1" hangingPunct="1">
              <a:lnSpc>
                <a:spcPct val="80000"/>
              </a:lnSpc>
              <a:buFontTx/>
              <a:buNone/>
            </a:pPr>
            <a:endParaRPr lang="en-CA" sz="2600" b="1" dirty="0">
              <a:solidFill>
                <a:srgbClr val="FF0000"/>
              </a:solidFill>
            </a:endParaRPr>
          </a:p>
          <a:p>
            <a:pPr marL="457200" indent="-457200" eaLnBrk="1" hangingPunct="1">
              <a:lnSpc>
                <a:spcPct val="80000"/>
              </a:lnSpc>
            </a:pPr>
            <a:r>
              <a:rPr lang="en-CA" sz="2600" b="1" dirty="0"/>
              <a:t>A 50 cm. (20”) steelhead can be 3 years old</a:t>
            </a:r>
          </a:p>
          <a:p>
            <a:pPr marL="457200" indent="-457200" eaLnBrk="1" hangingPunct="1">
              <a:lnSpc>
                <a:spcPct val="80000"/>
              </a:lnSpc>
            </a:pPr>
            <a:r>
              <a:rPr lang="en-CA" sz="2600" b="1" dirty="0"/>
              <a:t>A 70 cm. (28”) steelhead can be 7 years old</a:t>
            </a:r>
          </a:p>
          <a:p>
            <a:pPr marL="457200" indent="-457200" eaLnBrk="1" hangingPunct="1">
              <a:lnSpc>
                <a:spcPct val="80000"/>
              </a:lnSpc>
            </a:pPr>
            <a:endParaRPr lang="en-CA" sz="2600" b="1" dirty="0"/>
          </a:p>
          <a:p>
            <a:pPr marL="457200" indent="-457200" eaLnBrk="1" hangingPunct="1">
              <a:lnSpc>
                <a:spcPct val="80000"/>
              </a:lnSpc>
              <a:buNone/>
            </a:pPr>
            <a:r>
              <a:rPr lang="en-CA" sz="2600" b="1" dirty="0">
                <a:solidFill>
                  <a:srgbClr val="002060"/>
                </a:solidFill>
              </a:rPr>
              <a:t>Note:  Length at age will vary depending</a:t>
            </a:r>
          </a:p>
          <a:p>
            <a:pPr marL="457200" indent="-457200" eaLnBrk="1" hangingPunct="1">
              <a:lnSpc>
                <a:spcPct val="80000"/>
              </a:lnSpc>
              <a:buNone/>
            </a:pPr>
            <a:r>
              <a:rPr lang="en-CA" sz="26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11560" y="116632"/>
            <a:ext cx="8229600" cy="636775"/>
          </a:xfrm>
        </p:spPr>
        <p:txBody>
          <a:bodyPr>
            <a:normAutofit fontScale="90000"/>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501277"/>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500836" y="1215221"/>
            <a:ext cx="4320480" cy="5262979"/>
          </a:xfrm>
          <a:prstGeom prst="rect">
            <a:avLst/>
          </a:prstGeom>
          <a:noFill/>
        </p:spPr>
        <p:txBody>
          <a:bodyPr wrap="square" rtlCol="0">
            <a:spAutoFit/>
          </a:bodyPr>
          <a:lstStyle/>
          <a:p>
            <a:r>
              <a:rPr lang="en-CA" sz="1400" b="1" dirty="0"/>
              <a:t>The adult estimated steelhead population size in Portage Creek in 1992 was 500….increasing to over 2000 by 2003. In 2020 the population was estimated at less than 200 individuals.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probably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recruitment of juveniles to the adult population  since the study began in 1991. From 2006 to 2019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related to poor survival of juvenile steelhead from the smolt stage (migration from Portage Creek to Black Bay) to first time spawners. This decline in the steelhead population appears to correspond with changes in the Black Bay fish community after 2004.</a:t>
            </a:r>
          </a:p>
        </p:txBody>
      </p:sp>
      <p:pic>
        <p:nvPicPr>
          <p:cNvPr id="11" name="Picture 10">
            <a:extLst>
              <a:ext uri="{FF2B5EF4-FFF2-40B4-BE49-F238E27FC236}">
                <a16:creationId xmlns:a16="http://schemas.microsoft.com/office/drawing/2014/main" id="{40295688-4E98-4ADD-8FD5-3D7F2511A58B}"/>
              </a:ext>
            </a:extLst>
          </p:cNvPr>
          <p:cNvPicPr/>
          <p:nvPr/>
        </p:nvPicPr>
        <p:blipFill>
          <a:blip r:embed="rId3" cstate="print"/>
          <a:srcRect/>
          <a:stretch>
            <a:fillRect/>
          </a:stretch>
        </p:blipFill>
        <p:spPr bwMode="auto">
          <a:xfrm>
            <a:off x="128141" y="724847"/>
            <a:ext cx="4533900" cy="3076575"/>
          </a:xfrm>
          <a:prstGeom prst="rect">
            <a:avLst/>
          </a:prstGeom>
          <a:noFill/>
          <a:ln w="9525">
            <a:noFill/>
            <a:miter lim="800000"/>
            <a:headEnd/>
            <a:tailEnd/>
          </a:ln>
        </p:spPr>
      </p:pic>
      <p:pic>
        <p:nvPicPr>
          <p:cNvPr id="12" name="Picture 11">
            <a:extLst>
              <a:ext uri="{FF2B5EF4-FFF2-40B4-BE49-F238E27FC236}">
                <a16:creationId xmlns:a16="http://schemas.microsoft.com/office/drawing/2014/main" id="{7C082F3C-9924-4F69-8E70-49F47BBB2426}"/>
              </a:ext>
            </a:extLst>
          </p:cNvPr>
          <p:cNvPicPr/>
          <p:nvPr/>
        </p:nvPicPr>
        <p:blipFill>
          <a:blip r:embed="rId4" cstate="print"/>
          <a:srcRect/>
          <a:stretch>
            <a:fillRect/>
          </a:stretch>
        </p:blipFill>
        <p:spPr bwMode="auto">
          <a:xfrm>
            <a:off x="130057" y="3789040"/>
            <a:ext cx="4657725" cy="30289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728192"/>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611560" y="1124744"/>
            <a:ext cx="8229600" cy="6480720"/>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A large adult population size, multiple age classes and high juvenile recruitment</a:t>
            </a:r>
            <a:r>
              <a:rPr lang="en-CA" sz="1400" b="1" dirty="0"/>
              <a:t> </a:t>
            </a:r>
            <a:r>
              <a:rPr lang="en-CA" sz="1400" b="1" dirty="0">
                <a:latin typeface="Arial" pitchFamily="34" charset="0"/>
                <a:cs typeface="Arial" pitchFamily="34" charset="0"/>
              </a:rPr>
              <a:t>indicate healthy steelhead stocks in most of the urban Thunder Bay tributaries.</a:t>
            </a:r>
            <a:endParaRPr lang="en-CA" sz="1800" dirty="0"/>
          </a:p>
          <a:p>
            <a:pPr>
              <a:lnSpc>
                <a:spcPct val="80000"/>
              </a:lnSpc>
            </a:pPr>
            <a:r>
              <a:rPr lang="en-CA" sz="1400" b="1" dirty="0">
                <a:latin typeface="Arial" pitchFamily="34" charset="0"/>
                <a:cs typeface="Arial" pitchFamily="34" charset="0"/>
              </a:rPr>
              <a:t>The MacKenzie River is the exception having an estimated adult population in 2020 of </a:t>
            </a:r>
          </a:p>
          <a:p>
            <a:pPr marL="0" indent="0">
              <a:lnSpc>
                <a:spcPct val="80000"/>
              </a:lnSpc>
              <a:buNone/>
            </a:pPr>
            <a:r>
              <a:rPr lang="en-CA" sz="1400" b="1" dirty="0">
                <a:latin typeface="Arial" pitchFamily="34" charset="0"/>
                <a:cs typeface="Arial" pitchFamily="34" charset="0"/>
              </a:rPr>
              <a:t>       252 +- 20 with a repeat spawning rate of 54% indicating a relatively small, fragile but  </a:t>
            </a:r>
          </a:p>
          <a:p>
            <a:pPr marL="0" indent="0">
              <a:lnSpc>
                <a:spcPct val="80000"/>
              </a:lnSpc>
              <a:buNone/>
            </a:pPr>
            <a:r>
              <a:rPr lang="en-CA" sz="1400" b="1" dirty="0">
                <a:latin typeface="Arial" pitchFamily="34" charset="0"/>
                <a:cs typeface="Arial" pitchFamily="34" charset="0"/>
              </a:rPr>
              <a:t>       sustainable steelhead stock. </a:t>
            </a:r>
          </a:p>
          <a:p>
            <a:pPr marL="0" indent="0">
              <a:lnSpc>
                <a:spcPct val="80000"/>
              </a:lnSpc>
              <a:buNone/>
            </a:pPr>
            <a:r>
              <a:rPr lang="en-CA" sz="1800" b="1" dirty="0">
                <a:solidFill>
                  <a:srgbClr val="FF0000"/>
                </a:solidFill>
              </a:rPr>
              <a:t>      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other Black Bay steelhead population. Its population size has declined to under 200 from over 2000 (2007)… equivalent to a 90% decrease.</a:t>
            </a:r>
          </a:p>
          <a:p>
            <a:pPr>
              <a:lnSpc>
                <a:spcPct val="80000"/>
              </a:lnSpc>
            </a:pPr>
            <a:r>
              <a:rPr lang="en-CA" sz="1400" b="1" dirty="0">
                <a:latin typeface="Arial" pitchFamily="34" charset="0"/>
                <a:cs typeface="Arial" pitchFamily="34" charset="0"/>
              </a:rPr>
              <a:t>Poor survival of juvenile smolts to first time spawning (1995 to 2019) and low angler success in most major tributaries ie. Wolf, Black Sturgeon and Coldwater, has occurred over the past ten years.</a:t>
            </a:r>
          </a:p>
          <a:p>
            <a:pPr eaLnBrk="1" hangingPunct="1">
              <a:lnSpc>
                <a:spcPct val="80000"/>
              </a:lnSpc>
            </a:pPr>
            <a:r>
              <a:rPr lang="en-CA" sz="1400" b="1" dirty="0">
                <a:latin typeface="Arial" pitchFamily="34" charset="0"/>
                <a:cs typeface="Arial" pitchFamily="34" charset="0"/>
              </a:rPr>
              <a:t>Changes in the Black Bay fish community may have contributed to the apparent  widespread decline in wild steelhead populations.</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Three tributaries of Nipigon Bay (Jackpine, Cypress Rivers and Gravel Rivers) had repeat spawning levels &gt; 55 % (low annual mortality) and strong recruiting age classes</a:t>
            </a:r>
          </a:p>
          <a:p>
            <a:pPr eaLnBrk="1" hangingPunct="1">
              <a:lnSpc>
                <a:spcPct val="80000"/>
              </a:lnSpc>
            </a:pPr>
            <a:r>
              <a:rPr lang="en-CA" sz="1400" b="1" dirty="0">
                <a:latin typeface="Arial" pitchFamily="34" charset="0"/>
                <a:cs typeface="Arial" pitchFamily="34" charset="0"/>
              </a:rPr>
              <a:t>A diverse age structure, strong juvenile recruitment and a high percent of repeat spawning are indicators of a stable adult population. </a:t>
            </a:r>
          </a:p>
          <a:p>
            <a:pPr>
              <a:lnSpc>
                <a:spcPct val="80000"/>
              </a:lnSpc>
            </a:pPr>
            <a:r>
              <a:rPr lang="en-CA" sz="1400" b="1" dirty="0">
                <a:latin typeface="Arial" pitchFamily="34" charset="0"/>
                <a:cs typeface="Arial" pitchFamily="34" charset="0"/>
              </a:rPr>
              <a:t>A  more quantitative study on the Cypress River would address questions regarding population size in Nipigon Bay tributaries.</a:t>
            </a:r>
            <a:endParaRPr lang="en-CA" sz="1800" b="1" dirty="0">
              <a:solidFill>
                <a:srgbClr val="FF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558088" y="548680"/>
            <a:ext cx="8496944" cy="6192688"/>
          </a:xfrm>
        </p:spPr>
        <p:txBody>
          <a:bodyPr>
            <a:noAutofit/>
          </a:bodyPr>
          <a:lstStyle/>
          <a:p>
            <a:pPr eaLnBrk="1" hangingPunct="1">
              <a:lnSpc>
                <a:spcPct val="80000"/>
              </a:lnSpc>
              <a:buFontTx/>
              <a:buNone/>
              <a:defRPr/>
            </a:pPr>
            <a:r>
              <a:rPr lang="en-CA" sz="1600" b="1" dirty="0"/>
              <a:t>       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Zygmunt , Mitchell Macaulay</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Terry Kosolowski, Wes Bender</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and George Stieh, Keith Ailey, Russ Desjardine</a:t>
            </a:r>
          </a:p>
          <a:p>
            <a:pPr eaLnBrk="1" hangingPunct="1">
              <a:lnSpc>
                <a:spcPct val="80000"/>
              </a:lnSpc>
              <a:buFontTx/>
              <a:buNone/>
              <a:defRPr/>
            </a:pPr>
            <a:r>
              <a:rPr lang="en-CA" sz="1600" b="1" dirty="0">
                <a:solidFill>
                  <a:srgbClr val="FF0000"/>
                </a:solidFill>
              </a:rPr>
              <a:t>Blind, Birch Beach and Sibley Creeks</a:t>
            </a:r>
          </a:p>
          <a:p>
            <a:pPr eaLnBrk="1" hangingPunct="1">
              <a:lnSpc>
                <a:spcPct val="80000"/>
              </a:lnSpc>
              <a:buFontTx/>
              <a:buNone/>
              <a:defRPr/>
            </a:pPr>
            <a:r>
              <a:rPr lang="en-CA" sz="1600" b="1" dirty="0"/>
              <a:t>Derek Klement</a:t>
            </a:r>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 </a:t>
            </a:r>
          </a:p>
          <a:p>
            <a:pPr eaLnBrk="1" hangingPunct="1">
              <a:lnSpc>
                <a:spcPct val="80000"/>
              </a:lnSpc>
              <a:buFontTx/>
              <a:buNone/>
              <a:defRPr/>
            </a:pPr>
            <a:r>
              <a:rPr lang="en-CA" sz="1600" b="1" dirty="0">
                <a:solidFill>
                  <a:srgbClr val="FF0000"/>
                </a:solidFill>
              </a:rPr>
              <a:t>Jackpine, Cypress and Gravel river data collection</a:t>
            </a:r>
          </a:p>
          <a:p>
            <a:pPr eaLnBrk="1" hangingPunct="1">
              <a:lnSpc>
                <a:spcPct val="80000"/>
              </a:lnSpc>
              <a:buFontTx/>
              <a:buNone/>
              <a:defRPr/>
            </a:pPr>
            <a:r>
              <a:rPr lang="en-CA" sz="1600" b="1" dirty="0"/>
              <a:t>Wes B., Keith A., Kyle S., Mike S., Jason V., Dave S., Jon T., Scott M.</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Corporate Sponsors:</a:t>
            </a:r>
          </a:p>
          <a:p>
            <a:pPr eaLnBrk="1" hangingPunct="1">
              <a:lnSpc>
                <a:spcPct val="80000"/>
              </a:lnSpc>
              <a:buFontTx/>
              <a:buNone/>
              <a:defRPr/>
            </a:pPr>
            <a:r>
              <a:rPr lang="en-CA" sz="1600" b="1" dirty="0"/>
              <a:t>Ray Collesso, Hook Line and Sinker, Guelph, Ontario</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Budget control and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5" name="Picture 4">
            <a:extLst>
              <a:ext uri="{FF2B5EF4-FFF2-40B4-BE49-F238E27FC236}">
                <a16:creationId xmlns:a16="http://schemas.microsoft.com/office/drawing/2014/main" id="{B99F2B06-FBC4-4F48-B501-85ADB5079D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331640"/>
            <a:ext cx="7272808" cy="48336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western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19840" y="-243408"/>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2021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2021.</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11560" y="-171400"/>
            <a:ext cx="8229600" cy="1008112"/>
          </a:xfrm>
        </p:spPr>
        <p:txBody>
          <a:bodyPr>
            <a:normAutofit/>
          </a:bodyPr>
          <a:lstStyle/>
          <a:p>
            <a:pPr eaLnBrk="1" hangingPunct="1"/>
            <a:r>
              <a:rPr lang="en-CA" sz="4000" b="1" dirty="0">
                <a:solidFill>
                  <a:srgbClr val="FF0000"/>
                </a:solidFill>
              </a:rPr>
              <a:t>Steelhead Assessment 2021</a:t>
            </a:r>
          </a:p>
        </p:txBody>
      </p:sp>
      <p:sp>
        <p:nvSpPr>
          <p:cNvPr id="4099" name="Rectangle 5"/>
          <p:cNvSpPr>
            <a:spLocks noGrp="1" noChangeArrowheads="1"/>
          </p:cNvSpPr>
          <p:nvPr>
            <p:ph idx="1"/>
          </p:nvPr>
        </p:nvSpPr>
        <p:spPr>
          <a:xfrm>
            <a:off x="755576" y="692696"/>
            <a:ext cx="8229600" cy="6120680"/>
          </a:xfrm>
        </p:spPr>
        <p:txBody>
          <a:bodyPr>
            <a:noAutofit/>
          </a:bodyPr>
          <a:lstStyle/>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A partnership with the local land owner and OMNR  Adult steelhead were captured (April and May) by angling  then  </a:t>
            </a:r>
          </a:p>
          <a:p>
            <a:pPr>
              <a:lnSpc>
                <a:spcPct val="80000"/>
              </a:lnSpc>
              <a:buFontTx/>
              <a:buNone/>
            </a:pPr>
            <a:r>
              <a:rPr lang="en-CA" sz="1200" b="1" dirty="0"/>
              <a:t>             biologically sampled  (fork length, sex, and a scale sample)….in addition all steelhead were tagged and fin clipped.</a:t>
            </a:r>
          </a:p>
          <a:p>
            <a:pPr>
              <a:lnSpc>
                <a:spcPct val="80000"/>
              </a:lnSpc>
              <a:buFontTx/>
              <a:buNone/>
            </a:pPr>
            <a:r>
              <a:rPr lang="en-CA" sz="1200" b="1" dirty="0"/>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Four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p>
          <a:p>
            <a:pPr>
              <a:lnSpc>
                <a:spcPct val="80000"/>
              </a:lnSpc>
              <a:buFontTx/>
              <a:buNone/>
            </a:pPr>
            <a:r>
              <a:rPr lang="en-CA" sz="1200" b="1" dirty="0">
                <a:solidFill>
                  <a:srgbClr val="FF0000"/>
                </a:solidFill>
              </a:rPr>
              <a:t>       C)    McVicar Creek  </a:t>
            </a:r>
            <a:endParaRPr lang="en-CA" sz="1200" b="1" dirty="0"/>
          </a:p>
          <a:p>
            <a:pPr>
              <a:lnSpc>
                <a:spcPct val="80000"/>
              </a:lnSpc>
              <a:buFontTx/>
              <a:buNone/>
            </a:pPr>
            <a:r>
              <a:rPr lang="en-CA" sz="1200" b="1" dirty="0"/>
              <a:t>               One experienced angler/biologist, and one member of the NSSA  biologically sampling and fin clipping adult steelhead </a:t>
            </a:r>
          </a:p>
          <a:p>
            <a:pPr>
              <a:lnSpc>
                <a:spcPct val="80000"/>
              </a:lnSpc>
              <a:buFontTx/>
              <a:buNone/>
            </a:pPr>
            <a:r>
              <a:rPr lang="en-CA" sz="1200" b="1" dirty="0"/>
              <a:t>               during the spawning migration (April to June).</a:t>
            </a:r>
          </a:p>
          <a:p>
            <a:pPr>
              <a:lnSpc>
                <a:spcPct val="80000"/>
              </a:lnSpc>
              <a:buFontTx/>
              <a:buNone/>
            </a:pPr>
            <a:endParaRPr lang="en-CA" sz="1200" b="1" dirty="0">
              <a:solidFill>
                <a:srgbClr val="FF0000"/>
              </a:solidFill>
            </a:endParaRPr>
          </a:p>
          <a:p>
            <a:pPr>
              <a:lnSpc>
                <a:spcPct val="80000"/>
              </a:lnSpc>
              <a:buNone/>
            </a:pPr>
            <a:r>
              <a:rPr lang="en-CA" sz="1200" b="1" dirty="0">
                <a:solidFill>
                  <a:srgbClr val="FF0000"/>
                </a:solidFill>
              </a:rPr>
              <a:t>       D)   Mackenzie River</a:t>
            </a:r>
            <a:endParaRPr lang="en-CA" sz="1200" b="1" dirty="0"/>
          </a:p>
          <a:p>
            <a:pPr>
              <a:lnSpc>
                <a:spcPct val="80000"/>
              </a:lnSpc>
              <a:buFontTx/>
              <a:buNone/>
            </a:pPr>
            <a:r>
              <a:rPr lang="en-CA" sz="1200" b="1" dirty="0"/>
              <a:t>               One experienced angler/biologist  biologically sampling, fin clipping </a:t>
            </a:r>
            <a:r>
              <a:rPr lang="en-CA" sz="1200" b="1"/>
              <a:t>and tagged </a:t>
            </a:r>
            <a:r>
              <a:rPr lang="en-CA" sz="1200" b="1" dirty="0"/>
              <a:t>adult steelhead during the spawning</a:t>
            </a:r>
          </a:p>
          <a:p>
            <a:pPr>
              <a:lnSpc>
                <a:spcPct val="80000"/>
              </a:lnSpc>
              <a:buFontTx/>
              <a:buNone/>
            </a:pPr>
            <a:r>
              <a:rPr lang="en-CA" sz="1200" b="1" dirty="0"/>
              <a:t>                migration (April to June).</a:t>
            </a:r>
          </a:p>
          <a:p>
            <a:pPr>
              <a:lnSpc>
                <a:spcPct val="80000"/>
              </a:lnSpc>
              <a:buFontTx/>
              <a:buNone/>
            </a:pPr>
            <a:r>
              <a:rPr lang="en-CA" sz="1200" b="1" dirty="0"/>
              <a:t>       </a:t>
            </a:r>
          </a:p>
          <a:p>
            <a:pPr>
              <a:lnSpc>
                <a:spcPct val="80000"/>
              </a:lnSpc>
              <a:buFontTx/>
              <a:buNone/>
            </a:pPr>
            <a:r>
              <a:rPr lang="en-CA" sz="1200" b="1" dirty="0">
                <a:solidFill>
                  <a:srgbClr val="FF0000"/>
                </a:solidFill>
              </a:rPr>
              <a:t>       E)    Portage Creek Steelhead Population Assessment</a:t>
            </a:r>
          </a:p>
          <a:p>
            <a:pPr>
              <a:lnSpc>
                <a:spcPct val="80000"/>
              </a:lnSpc>
              <a:buFontTx/>
              <a:buNone/>
            </a:pPr>
            <a:r>
              <a:rPr lang="en-CA" sz="1200" b="1" dirty="0">
                <a:solidFill>
                  <a:schemeClr val="bg1"/>
                </a:solidFill>
              </a:rPr>
              <a:t>              </a:t>
            </a:r>
            <a:r>
              <a:rPr lang="en-CA" sz="1200" b="1" dirty="0"/>
              <a:t>Ministry of Natural Resources biologists, anglers from the NSSA angled, biologically sampled, fin clipped and tagged</a:t>
            </a:r>
          </a:p>
          <a:p>
            <a:pPr>
              <a:lnSpc>
                <a:spcPct val="80000"/>
              </a:lnSpc>
              <a:buFontTx/>
              <a:buNone/>
            </a:pPr>
            <a:r>
              <a:rPr lang="en-CA" sz="1200" b="1" dirty="0"/>
              <a:t>              adult steelhead during the spring spawning migration (May and June). </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F)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collectors permits were issued </a:t>
            </a:r>
          </a:p>
          <a:p>
            <a:pPr>
              <a:lnSpc>
                <a:spcPct val="80000"/>
              </a:lnSpc>
              <a:buFontTx/>
              <a:buNone/>
            </a:pPr>
            <a:r>
              <a:rPr lang="en-CA" sz="1200" b="1" dirty="0"/>
              <a:t>               by OMNRF.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extLst>
              <p:ext uri="{D42A27DB-BD31-4B8C-83A1-F6EECF244321}">
                <p14:modId xmlns:p14="http://schemas.microsoft.com/office/powerpoint/2010/main" val="3666232542"/>
              </p:ext>
            </p:extLst>
          </p:nvPr>
        </p:nvGraphicFramePr>
        <p:xfrm>
          <a:off x="251520" y="980728"/>
          <a:ext cx="8640960" cy="5328592"/>
        </p:xfrm>
        <a:graphic>
          <a:graphicData uri="http://schemas.openxmlformats.org/presentationml/2006/ole">
            <mc:AlternateContent xmlns:mc="http://schemas.openxmlformats.org/markup-compatibility/2006">
              <mc:Choice xmlns:v="urn:schemas-microsoft-com:vml" Requires="v">
                <p:oleObj name="Acrobat Document" r:id="rId2" imgW="6034986" imgH="4663440" progId="AcroExch.Document.DC">
                  <p:embed/>
                </p:oleObj>
              </mc:Choice>
              <mc:Fallback>
                <p:oleObj name="Acrobat Document" r:id="rId2" imgW="6034986" imgH="4663440" progId="AcroExch.Document.DC">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80728"/>
                        <a:ext cx="8640960" cy="5328592"/>
                      </a:xfrm>
                      <a:prstGeom prst="rect">
                        <a:avLst/>
                      </a:prstGeom>
                      <a:noFill/>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5" name="Picture 4">
            <a:extLst>
              <a:ext uri="{FF2B5EF4-FFF2-40B4-BE49-F238E27FC236}">
                <a16:creationId xmlns:a16="http://schemas.microsoft.com/office/drawing/2014/main" id="{36DEF00E-58D7-42C6-A1EB-BECE526EB5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92" y="1199016"/>
            <a:ext cx="8002356" cy="525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93888385"/>
              </p:ext>
            </p:extLst>
          </p:nvPr>
        </p:nvGraphicFramePr>
        <p:xfrm>
          <a:off x="971600" y="1"/>
          <a:ext cx="7416824" cy="6247218"/>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Co-op Angler, Sample Size / Stream 2021</a:t>
                      </a:r>
                      <a:endParaRPr lang="en-CA" sz="28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3280">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dirty="0">
                          <a:latin typeface="Calibri"/>
                          <a:ea typeface="Calibri"/>
                          <a:cs typeface="Times New Roman"/>
                        </a:rPr>
                        <a:t>A</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Thunder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Whitefish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30</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Neebing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192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McIntyre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387</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McVicar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102</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Lake Shore Creeks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44</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MacKenzie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67</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Sibley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29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gn="ctr">
                        <a:lnSpc>
                          <a:spcPct val="115000"/>
                        </a:lnSpc>
                        <a:spcAft>
                          <a:spcPts val="0"/>
                        </a:spcAft>
                      </a:pPr>
                      <a:r>
                        <a:rPr lang="en-CA" sz="1600" b="1" dirty="0">
                          <a:latin typeface="Calibri"/>
                          <a:ea typeface="Calibri"/>
                          <a:cs typeface="Times New Roman"/>
                        </a:rPr>
                        <a:t>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Portage Creek</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Black Bay Trib.</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11</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latin typeface="Calibri"/>
                          <a:ea typeface="Calibri"/>
                          <a:cs typeface="Times New Roman"/>
                        </a:rPr>
                        <a:t>C</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Nipigon Bay</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Jackpine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96</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Cypress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119</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Gravel River</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73</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0">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Others</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latin typeface="Calibri"/>
                          <a:ea typeface="Calibri"/>
                          <a:cs typeface="Times New Roman"/>
                        </a:rPr>
                        <a:t>35</a:t>
                      </a: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10111</TotalTime>
  <Words>2272</Words>
  <Application>Microsoft Office PowerPoint</Application>
  <PresentationFormat>Letter Paper (8.5x11 in)</PresentationFormat>
  <Paragraphs>581</Paragraphs>
  <Slides>25</Slides>
  <Notes>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0" baseType="lpstr">
      <vt:lpstr>Arial</vt:lpstr>
      <vt:lpstr>Calibri</vt:lpstr>
      <vt:lpstr>Wingdings</vt:lpstr>
      <vt:lpstr>Office Theme</vt:lpstr>
      <vt:lpstr>Acrobat Document</vt:lpstr>
      <vt:lpstr>North Shore Steelhead Assessment A Partnership in Research 2021 </vt:lpstr>
      <vt:lpstr>Wild Lake Superior Steelhead</vt:lpstr>
      <vt:lpstr>Goals and Objectives</vt:lpstr>
      <vt:lpstr>PowerPoint Presentation</vt:lpstr>
      <vt:lpstr>Steelhead Assessment 2021</vt:lpstr>
      <vt:lpstr>PowerPoint Presentation</vt:lpstr>
      <vt:lpstr>Sampling Kit</vt:lpstr>
      <vt:lpstr>Sampling Procedure</vt:lpstr>
      <vt:lpstr>PowerPoint Presentation</vt:lpstr>
      <vt:lpstr>PowerPoint Presentation</vt:lpstr>
      <vt:lpstr>PowerPoint Presentation</vt:lpstr>
      <vt:lpstr>PowerPoint Presentation</vt:lpstr>
      <vt:lpstr>Data Obtained from Scale Samples</vt:lpstr>
      <vt:lpstr>Life History</vt:lpstr>
      <vt:lpstr>PowerPoint Presentation</vt:lpstr>
      <vt:lpstr>PowerPoint Presentation</vt:lpstr>
      <vt:lpstr>PowerPoint Presentation</vt:lpstr>
      <vt:lpstr>Smolting History 2021</vt:lpstr>
      <vt:lpstr>Age at First Spawn (Maturity)</vt:lpstr>
      <vt:lpstr>      Repeat Spawners</vt:lpstr>
      <vt:lpstr>Weight and Age of your Steelhead</vt:lpstr>
      <vt:lpstr>What is happening in Black Bay ??</vt:lpstr>
      <vt:lpstr>Lake Superior Steelhead: Summary</vt:lpstr>
      <vt:lpstr>Acknowledgements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Frank Edgson</cp:lastModifiedBy>
  <cp:revision>661</cp:revision>
  <dcterms:created xsi:type="dcterms:W3CDTF">2011-08-08T13:24:39Z</dcterms:created>
  <dcterms:modified xsi:type="dcterms:W3CDTF">2021-07-30T14:23:11Z</dcterms:modified>
</cp:coreProperties>
</file>