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5"/>
  </p:notesMasterIdLst>
  <p:sldIdLst>
    <p:sldId id="304" r:id="rId2"/>
    <p:sldId id="325" r:id="rId3"/>
    <p:sldId id="308" r:id="rId4"/>
    <p:sldId id="277" r:id="rId5"/>
    <p:sldId id="280" r:id="rId6"/>
    <p:sldId id="320" r:id="rId7"/>
    <p:sldId id="319" r:id="rId8"/>
    <p:sldId id="318" r:id="rId9"/>
    <p:sldId id="307" r:id="rId10"/>
    <p:sldId id="299" r:id="rId11"/>
    <p:sldId id="314" r:id="rId12"/>
    <p:sldId id="313" r:id="rId13"/>
    <p:sldId id="311" r:id="rId14"/>
    <p:sldId id="324" r:id="rId15"/>
    <p:sldId id="297" r:id="rId16"/>
    <p:sldId id="322" r:id="rId17"/>
    <p:sldId id="323" r:id="rId18"/>
    <p:sldId id="293" r:id="rId19"/>
    <p:sldId id="261" r:id="rId20"/>
    <p:sldId id="262" r:id="rId21"/>
    <p:sldId id="281" r:id="rId22"/>
    <p:sldId id="287" r:id="rId23"/>
    <p:sldId id="315" r:id="rId24"/>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3" autoAdjust="0"/>
    <p:restoredTop sz="94855" autoAdjust="0"/>
  </p:normalViewPr>
  <p:slideViewPr>
    <p:cSldViewPr>
      <p:cViewPr varScale="1">
        <p:scale>
          <a:sx n="54" d="100"/>
          <a:sy n="54" d="100"/>
        </p:scale>
        <p:origin x="744"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2019-08-07</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10</a:t>
            </a:fld>
            <a:endParaRPr lang="en-CA" dirty="0"/>
          </a:p>
        </p:txBody>
      </p:sp>
    </p:spTree>
    <p:extLst>
      <p:ext uri="{BB962C8B-B14F-4D97-AF65-F5344CB8AC3E}">
        <p14:creationId xmlns:p14="http://schemas.microsoft.com/office/powerpoint/2010/main" val="43059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12</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13</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22</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1" r:id="rId12"/>
    <p:sldLayoutId id="21474841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2019</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05264"/>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584775"/>
          </a:xfrm>
          <a:prstGeom prst="rect">
            <a:avLst/>
          </a:prstGeom>
        </p:spPr>
        <p:txBody>
          <a:bodyPr wrap="square">
            <a:spAutoFit/>
          </a:bodyPr>
          <a:lstStyle/>
          <a:p>
            <a:pPr algn="ctr"/>
            <a:r>
              <a:rPr lang="en-CA" sz="1600" b="1" dirty="0"/>
              <a:t>By: Jon George</a:t>
            </a:r>
          </a:p>
          <a:p>
            <a:pPr algn="ctr"/>
            <a:r>
              <a:rPr lang="en-CA" sz="1600" b="1" dirty="0"/>
              <a:t>Thunder Bay </a:t>
            </a:r>
          </a:p>
        </p:txBody>
      </p:sp>
      <p:pic>
        <p:nvPicPr>
          <p:cNvPr id="4" name="Picture 3">
            <a:extLst>
              <a:ext uri="{FF2B5EF4-FFF2-40B4-BE49-F238E27FC236}">
                <a16:creationId xmlns:a16="http://schemas.microsoft.com/office/drawing/2014/main" id="{ED3F3EA8-F186-4107-8F9F-35506BCBB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112" y="1590514"/>
            <a:ext cx="5940464" cy="39650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827584" y="96887"/>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250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150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30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250 X 150</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1259 +- 95 % Confidence (year #1)</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30</a:t>
            </a:r>
            <a:endParaRPr lang="en-CA" dirty="0">
              <a:ea typeface="Calibri" pitchFamily="34" charset="0"/>
              <a:cs typeface="Times New Roman" pitchFamily="18" charset="0"/>
            </a:endParaRPr>
          </a:p>
        </p:txBody>
      </p:sp>
      <p:sp>
        <p:nvSpPr>
          <p:cNvPr id="3" name="TextBox 2"/>
          <p:cNvSpPr txBox="1"/>
          <p:nvPr/>
        </p:nvSpPr>
        <p:spPr>
          <a:xfrm>
            <a:off x="598612" y="4119462"/>
            <a:ext cx="7632848" cy="3046988"/>
          </a:xfrm>
          <a:prstGeom prst="rect">
            <a:avLst/>
          </a:prstGeom>
          <a:noFill/>
        </p:spPr>
        <p:txBody>
          <a:bodyPr wrap="square" rtlCol="0">
            <a:spAutoFit/>
          </a:bodyPr>
          <a:lstStyle/>
          <a:p>
            <a:r>
              <a:rPr lang="en-CA" sz="2400" b="1" dirty="0">
                <a:solidFill>
                  <a:schemeClr val="accent6">
                    <a:lumMod val="75000"/>
                  </a:schemeClr>
                </a:solidFill>
              </a:rPr>
              <a:t>Neebing River…..3668 +- 3475   (north branch 2018)</a:t>
            </a:r>
          </a:p>
          <a:p>
            <a:r>
              <a:rPr lang="en-CA" sz="2400" b="1" dirty="0">
                <a:solidFill>
                  <a:schemeClr val="accent6">
                    <a:lumMod val="75000"/>
                  </a:schemeClr>
                </a:solidFill>
              </a:rPr>
              <a:t>McIntyre River…..4900 +- 4157 (2018)</a:t>
            </a:r>
          </a:p>
          <a:p>
            <a:r>
              <a:rPr lang="en-CA" sz="2400" b="1" dirty="0">
                <a:solidFill>
                  <a:schemeClr val="accent6">
                    <a:lumMod val="75000"/>
                  </a:schemeClr>
                </a:solidFill>
              </a:rPr>
              <a:t>McVicar Creek…..2484 (2016)</a:t>
            </a:r>
          </a:p>
          <a:p>
            <a:r>
              <a:rPr lang="en-CA" sz="2400" b="1" dirty="0">
                <a:solidFill>
                  <a:schemeClr val="accent6">
                    <a:lumMod val="75000"/>
                  </a:schemeClr>
                </a:solidFill>
              </a:rPr>
              <a:t>Portage Creek…..201 +- 168 (2018)</a:t>
            </a:r>
          </a:p>
          <a:p>
            <a:r>
              <a:rPr lang="en-CA" sz="2400" b="1" dirty="0">
                <a:solidFill>
                  <a:schemeClr val="accent6">
                    <a:lumMod val="75000"/>
                  </a:schemeClr>
                </a:solidFill>
              </a:rPr>
              <a:t>MacKenzie River..173 +- 67 (2018)</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1187624" y="3600891"/>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895276" y="6165304"/>
            <a:ext cx="5976664" cy="307777"/>
          </a:xfrm>
          <a:prstGeom prst="rect">
            <a:avLst/>
          </a:prstGeom>
          <a:noFill/>
        </p:spPr>
        <p:txBody>
          <a:bodyPr wrap="square" rtlCol="0">
            <a:spAutoFit/>
          </a:bodyPr>
          <a:lstStyle/>
          <a:p>
            <a:r>
              <a:rPr lang="en-CA" sz="1400" b="1" dirty="0">
                <a:solidFill>
                  <a:srgbClr val="FF0000"/>
                </a:solidFill>
              </a:rPr>
              <a:t> 2018 population estimates for are based on recaptures from 2019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754326"/>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D049A7-A8FF-489E-9FA7-11D01821E677}"/>
              </a:ext>
            </a:extLst>
          </p:cNvPr>
          <p:cNvPicPr/>
          <p:nvPr/>
        </p:nvPicPr>
        <p:blipFill>
          <a:blip r:embed="rId2" cstate="print"/>
          <a:srcRect/>
          <a:stretch>
            <a:fillRect/>
          </a:stretch>
        </p:blipFill>
        <p:spPr bwMode="auto">
          <a:xfrm>
            <a:off x="971600" y="1268760"/>
            <a:ext cx="7200800" cy="4320480"/>
          </a:xfrm>
          <a:prstGeom prst="rect">
            <a:avLst/>
          </a:prstGeom>
          <a:noFill/>
          <a:ln w="9525">
            <a:noFill/>
            <a:miter lim="800000"/>
            <a:headEnd/>
            <a:tailEnd/>
          </a:ln>
        </p:spPr>
      </p:pic>
    </p:spTree>
    <p:extLst>
      <p:ext uri="{BB962C8B-B14F-4D97-AF65-F5344CB8AC3E}">
        <p14:creationId xmlns:p14="http://schemas.microsoft.com/office/powerpoint/2010/main" val="99011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74AC3A-0FA3-403F-839F-2B60FEC4EF61}"/>
              </a:ext>
            </a:extLst>
          </p:cNvPr>
          <p:cNvPicPr/>
          <p:nvPr/>
        </p:nvPicPr>
        <p:blipFill>
          <a:blip r:embed="rId2" cstate="print"/>
          <a:srcRect/>
          <a:stretch>
            <a:fillRect/>
          </a:stretch>
        </p:blipFill>
        <p:spPr bwMode="auto">
          <a:xfrm>
            <a:off x="971600" y="1268760"/>
            <a:ext cx="7200800" cy="504056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0B71-237C-47C6-8BEE-B9FB3616D3D3}"/>
              </a:ext>
            </a:extLst>
          </p:cNvPr>
          <p:cNvSpPr>
            <a:spLocks noGrp="1"/>
          </p:cNvSpPr>
          <p:nvPr>
            <p:ph type="title"/>
          </p:nvPr>
        </p:nvSpPr>
        <p:spPr/>
        <p:txBody>
          <a:bodyPr/>
          <a:lstStyle/>
          <a:p>
            <a:r>
              <a:rPr lang="en-CA" b="1" dirty="0">
                <a:solidFill>
                  <a:srgbClr val="FF0000"/>
                </a:solidFill>
              </a:rPr>
              <a:t>Smolting History 2019</a:t>
            </a:r>
          </a:p>
        </p:txBody>
      </p:sp>
      <p:sp>
        <p:nvSpPr>
          <p:cNvPr id="3" name="Text Placeholder 2">
            <a:extLst>
              <a:ext uri="{FF2B5EF4-FFF2-40B4-BE49-F238E27FC236}">
                <a16:creationId xmlns:a16="http://schemas.microsoft.com/office/drawing/2014/main" id="{A5C6D338-E845-4522-A0E3-F898E13B7650}"/>
              </a:ext>
            </a:extLst>
          </p:cNvPr>
          <p:cNvSpPr>
            <a:spLocks noGrp="1"/>
          </p:cNvSpPr>
          <p:nvPr>
            <p:ph type="body" sz="half" idx="1"/>
          </p:nvPr>
        </p:nvSpPr>
        <p:spPr>
          <a:xfrm>
            <a:off x="457200" y="1434571"/>
            <a:ext cx="4038600" cy="4525963"/>
          </a:xfrm>
        </p:spPr>
        <p:txBody>
          <a:bodyPr>
            <a:normAutofit/>
          </a:bodyPr>
          <a:lstStyle/>
          <a:p>
            <a:r>
              <a:rPr lang="en-CA" sz="1800" b="1" dirty="0"/>
              <a:t>Steelhead reside in their home spawning stream for one to three years before migrating (smolting) to Lake Superior. At age one year the young steelhead are approximately 8 cm. in length, 16 cm at age two years and 24 cm at age three years</a:t>
            </a:r>
          </a:p>
        </p:txBody>
      </p:sp>
      <p:pic>
        <p:nvPicPr>
          <p:cNvPr id="2052" name="Picture 4" descr="Image result for juvenile steelhead trout">
            <a:extLst>
              <a:ext uri="{FF2B5EF4-FFF2-40B4-BE49-F238E27FC236}">
                <a16:creationId xmlns:a16="http://schemas.microsoft.com/office/drawing/2014/main" id="{24CC74FA-3CF7-4DF8-80C2-2AD10E5DD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3016"/>
            <a:ext cx="4096409" cy="2661509"/>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a:extLst>
              <a:ext uri="{FF2B5EF4-FFF2-40B4-BE49-F238E27FC236}">
                <a16:creationId xmlns:a16="http://schemas.microsoft.com/office/drawing/2014/main" id="{52832BE7-CC99-4D43-ADE2-C71AD9928545}"/>
              </a:ext>
            </a:extLst>
          </p:cNvPr>
          <p:cNvPicPr>
            <a:picLocks noGrp="1"/>
          </p:cNvPicPr>
          <p:nvPr>
            <p:ph sz="quarter" idx="2"/>
          </p:nvPr>
        </p:nvPicPr>
        <p:blipFill>
          <a:blip r:embed="rId3" cstate="print"/>
          <a:srcRect/>
          <a:stretch>
            <a:fillRect/>
          </a:stretch>
        </p:blipFill>
        <p:spPr bwMode="auto">
          <a:xfrm>
            <a:off x="5038256" y="1600200"/>
            <a:ext cx="3258488" cy="2185988"/>
          </a:xfrm>
          <a:prstGeom prst="rect">
            <a:avLst/>
          </a:prstGeom>
          <a:noFill/>
          <a:ln w="9525">
            <a:noFill/>
            <a:miter lim="800000"/>
            <a:headEnd/>
            <a:tailEnd/>
          </a:ln>
        </p:spPr>
      </p:pic>
      <p:pic>
        <p:nvPicPr>
          <p:cNvPr id="12" name="Content Placeholder 11">
            <a:extLst>
              <a:ext uri="{FF2B5EF4-FFF2-40B4-BE49-F238E27FC236}">
                <a16:creationId xmlns:a16="http://schemas.microsoft.com/office/drawing/2014/main" id="{011007DB-879C-43BA-A5FB-5CBBB84C991B}"/>
              </a:ext>
            </a:extLst>
          </p:cNvPr>
          <p:cNvPicPr>
            <a:picLocks noGrp="1"/>
          </p:cNvPicPr>
          <p:nvPr>
            <p:ph sz="quarter" idx="3"/>
          </p:nvPr>
        </p:nvPicPr>
        <p:blipFill>
          <a:blip r:embed="rId4" cstate="print"/>
          <a:srcRect/>
          <a:stretch>
            <a:fillRect/>
          </a:stretch>
        </p:blipFill>
        <p:spPr bwMode="auto">
          <a:xfrm>
            <a:off x="5026818" y="3938588"/>
            <a:ext cx="3281363" cy="2187575"/>
          </a:xfrm>
          <a:prstGeom prst="rect">
            <a:avLst/>
          </a:prstGeom>
          <a:noFill/>
          <a:ln w="9525">
            <a:noFill/>
            <a:miter lim="800000"/>
            <a:headEnd/>
            <a:tailEnd/>
          </a:ln>
        </p:spPr>
      </p:pic>
    </p:spTree>
    <p:extLst>
      <p:ext uri="{BB962C8B-B14F-4D97-AF65-F5344CB8AC3E}">
        <p14:creationId xmlns:p14="http://schemas.microsoft.com/office/powerpoint/2010/main" val="472809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BD63-EC29-4116-952F-3173EEA35E8D}"/>
              </a:ext>
            </a:extLst>
          </p:cNvPr>
          <p:cNvSpPr>
            <a:spLocks noGrp="1"/>
          </p:cNvSpPr>
          <p:nvPr>
            <p:ph type="title"/>
          </p:nvPr>
        </p:nvSpPr>
        <p:spPr/>
        <p:txBody>
          <a:bodyPr/>
          <a:lstStyle/>
          <a:p>
            <a:r>
              <a:rPr lang="en-CA" b="1" dirty="0">
                <a:solidFill>
                  <a:srgbClr val="FF0000"/>
                </a:solidFill>
              </a:rPr>
              <a:t>Age at First Spawn (Maturity)</a:t>
            </a:r>
          </a:p>
        </p:txBody>
      </p:sp>
      <p:sp>
        <p:nvSpPr>
          <p:cNvPr id="3" name="Text Placeholder 2">
            <a:extLst>
              <a:ext uri="{FF2B5EF4-FFF2-40B4-BE49-F238E27FC236}">
                <a16:creationId xmlns:a16="http://schemas.microsoft.com/office/drawing/2014/main" id="{8BD133CF-6E6E-4E07-BD3E-24B00152FAC9}"/>
              </a:ext>
            </a:extLst>
          </p:cNvPr>
          <p:cNvSpPr>
            <a:spLocks noGrp="1"/>
          </p:cNvSpPr>
          <p:nvPr>
            <p:ph type="body" sz="half" idx="1"/>
          </p:nvPr>
        </p:nvSpPr>
        <p:spPr>
          <a:xfrm>
            <a:off x="251520" y="1268760"/>
            <a:ext cx="4640849" cy="4857403"/>
          </a:xfrm>
        </p:spPr>
        <p:txBody>
          <a:bodyPr>
            <a:normAutofit/>
          </a:bodyPr>
          <a:lstStyle/>
          <a:p>
            <a:r>
              <a:rPr lang="en-CA" sz="1800" b="1" dirty="0"/>
              <a:t>Steelhead spawn for the first time (in the stream they were born) at age  two years (males) to age six years. Age three to five is generally the age of the first spawning for both sexes. At maturity males have spent one to three years in Lake Superior and range in size from 30 to 60 cm. Females are generally a year older and  have spent two to four years in Lake Superior and range from 48 to 65 cm.</a:t>
            </a:r>
          </a:p>
        </p:txBody>
      </p:sp>
      <p:pic>
        <p:nvPicPr>
          <p:cNvPr id="5" name="Picture 4">
            <a:extLst>
              <a:ext uri="{FF2B5EF4-FFF2-40B4-BE49-F238E27FC236}">
                <a16:creationId xmlns:a16="http://schemas.microsoft.com/office/drawing/2014/main" id="{22D8DD37-5FF3-43F3-84EC-4723C924C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312" y="4197376"/>
            <a:ext cx="4038600" cy="2416322"/>
          </a:xfrm>
          <a:prstGeom prst="rect">
            <a:avLst/>
          </a:prstGeom>
        </p:spPr>
      </p:pic>
      <p:pic>
        <p:nvPicPr>
          <p:cNvPr id="11" name="Content Placeholder 10">
            <a:extLst>
              <a:ext uri="{FF2B5EF4-FFF2-40B4-BE49-F238E27FC236}">
                <a16:creationId xmlns:a16="http://schemas.microsoft.com/office/drawing/2014/main" id="{19CEEB39-2924-4F96-A8E2-FBCD99EE3290}"/>
              </a:ext>
            </a:extLst>
          </p:cNvPr>
          <p:cNvPicPr>
            <a:picLocks noGrp="1"/>
          </p:cNvPicPr>
          <p:nvPr>
            <p:ph sz="quarter" idx="2"/>
          </p:nvPr>
        </p:nvPicPr>
        <p:blipFill>
          <a:blip r:embed="rId3" cstate="print"/>
          <a:srcRect/>
          <a:stretch>
            <a:fillRect/>
          </a:stretch>
        </p:blipFill>
        <p:spPr bwMode="auto">
          <a:xfrm>
            <a:off x="4892369" y="4142301"/>
            <a:ext cx="3778903" cy="2185988"/>
          </a:xfrm>
          <a:prstGeom prst="rect">
            <a:avLst/>
          </a:prstGeom>
          <a:noFill/>
          <a:ln w="9525">
            <a:noFill/>
            <a:miter lim="800000"/>
            <a:headEnd/>
            <a:tailEnd/>
          </a:ln>
        </p:spPr>
      </p:pic>
      <p:pic>
        <p:nvPicPr>
          <p:cNvPr id="18" name="Picture 17">
            <a:extLst>
              <a:ext uri="{FF2B5EF4-FFF2-40B4-BE49-F238E27FC236}">
                <a16:creationId xmlns:a16="http://schemas.microsoft.com/office/drawing/2014/main" id="{79989ED7-A38E-4427-8E49-F2DC4BA3B91A}"/>
              </a:ext>
            </a:extLst>
          </p:cNvPr>
          <p:cNvPicPr/>
          <p:nvPr/>
        </p:nvPicPr>
        <p:blipFill>
          <a:blip r:embed="rId4" cstate="print"/>
          <a:srcRect/>
          <a:stretch>
            <a:fillRect/>
          </a:stretch>
        </p:blipFill>
        <p:spPr bwMode="auto">
          <a:xfrm>
            <a:off x="4892369" y="1507538"/>
            <a:ext cx="3812439" cy="2416322"/>
          </a:xfrm>
          <a:prstGeom prst="rect">
            <a:avLst/>
          </a:prstGeom>
          <a:noFill/>
          <a:ln w="9525">
            <a:noFill/>
            <a:miter lim="800000"/>
            <a:headEnd/>
            <a:tailEnd/>
          </a:ln>
        </p:spPr>
      </p:pic>
    </p:spTree>
    <p:extLst>
      <p:ext uri="{BB962C8B-B14F-4D97-AF65-F5344CB8AC3E}">
        <p14:creationId xmlns:p14="http://schemas.microsoft.com/office/powerpoint/2010/main" val="284448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251520" y="4515908"/>
            <a:ext cx="4968552" cy="2062103"/>
          </a:xfrm>
          <a:prstGeom prst="rect">
            <a:avLst/>
          </a:prstGeom>
          <a:noFill/>
        </p:spPr>
        <p:txBody>
          <a:bodyPr wrap="square" rtlCol="0">
            <a:spAutoFit/>
          </a:bodyPr>
          <a:lstStyle/>
          <a:p>
            <a:r>
              <a:rPr lang="en-CA" sz="1600" b="1" dirty="0"/>
              <a:t>Steelhead have the ability to repeat spawn in multiple years some in as many as nine consecutive spawning migrations. Natural mortality each spawning year is high (~30%)</a:t>
            </a:r>
          </a:p>
          <a:p>
            <a:r>
              <a:rPr lang="en-CA" sz="1600" b="1" dirty="0">
                <a:solidFill>
                  <a:srgbClr val="FF0000"/>
                </a:solidFill>
              </a:rPr>
              <a:t>A healthy adult Steelhead population:</a:t>
            </a:r>
          </a:p>
          <a:p>
            <a:r>
              <a:rPr lang="en-CA" sz="1600" b="1" dirty="0"/>
              <a:t>55% repeat spawners = 45% total annual mortality (30% natural mortality, 15% fishing mortality or harvest)</a:t>
            </a:r>
          </a:p>
        </p:txBody>
      </p:sp>
      <p:pic>
        <p:nvPicPr>
          <p:cNvPr id="24578" name="Picture 2" descr="C:\Users\Jon\Documents\DSC_0066.JPG"/>
          <p:cNvPicPr>
            <a:picLocks noChangeAspect="1" noChangeArrowheads="1"/>
          </p:cNvPicPr>
          <p:nvPr/>
        </p:nvPicPr>
        <p:blipFill>
          <a:blip r:embed="rId2" cstate="print"/>
          <a:srcRect/>
          <a:stretch>
            <a:fillRect/>
          </a:stretch>
        </p:blipFill>
        <p:spPr bwMode="auto">
          <a:xfrm>
            <a:off x="5436096" y="4318738"/>
            <a:ext cx="3312368" cy="2376264"/>
          </a:xfrm>
          <a:prstGeom prst="rect">
            <a:avLst/>
          </a:prstGeom>
          <a:noFill/>
        </p:spPr>
      </p:pic>
      <p:pic>
        <p:nvPicPr>
          <p:cNvPr id="8" name="Picture 7">
            <a:extLst>
              <a:ext uri="{FF2B5EF4-FFF2-40B4-BE49-F238E27FC236}">
                <a16:creationId xmlns:a16="http://schemas.microsoft.com/office/drawing/2014/main" id="{09B6C3E8-E662-4920-A5AF-586C4210F5E9}"/>
              </a:ext>
            </a:extLst>
          </p:cNvPr>
          <p:cNvPicPr/>
          <p:nvPr/>
        </p:nvPicPr>
        <p:blipFill>
          <a:blip r:embed="rId3" cstate="print"/>
          <a:srcRect/>
          <a:stretch>
            <a:fillRect/>
          </a:stretch>
        </p:blipFill>
        <p:spPr bwMode="auto">
          <a:xfrm>
            <a:off x="0" y="1284331"/>
            <a:ext cx="4533900" cy="3038475"/>
          </a:xfrm>
          <a:prstGeom prst="rect">
            <a:avLst/>
          </a:prstGeom>
          <a:noFill/>
          <a:ln w="9525">
            <a:noFill/>
            <a:miter lim="800000"/>
            <a:headEnd/>
            <a:tailEnd/>
          </a:ln>
        </p:spPr>
      </p:pic>
      <p:pic>
        <p:nvPicPr>
          <p:cNvPr id="10" name="Picture 9">
            <a:extLst>
              <a:ext uri="{FF2B5EF4-FFF2-40B4-BE49-F238E27FC236}">
                <a16:creationId xmlns:a16="http://schemas.microsoft.com/office/drawing/2014/main" id="{F1E84864-C7AC-4B60-8346-D870E4CA863F}"/>
              </a:ext>
            </a:extLst>
          </p:cNvPr>
          <p:cNvPicPr/>
          <p:nvPr/>
        </p:nvPicPr>
        <p:blipFill>
          <a:blip r:embed="rId4" cstate="print"/>
          <a:srcRect/>
          <a:stretch>
            <a:fillRect/>
          </a:stretch>
        </p:blipFill>
        <p:spPr bwMode="auto">
          <a:xfrm>
            <a:off x="4706144" y="1243768"/>
            <a:ext cx="4543425" cy="3000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62500" lnSpcReduction="20000"/>
          </a:bodyPr>
          <a:lstStyle/>
          <a:p>
            <a:pPr marL="457200" indent="-457200" eaLnBrk="1" hangingPunct="1">
              <a:lnSpc>
                <a:spcPct val="80000"/>
              </a:lnSpc>
              <a:buFontTx/>
              <a:buNone/>
            </a:pPr>
            <a:r>
              <a:rPr lang="en-CA" sz="2300" b="1" dirty="0"/>
              <a:t>    </a:t>
            </a:r>
            <a:r>
              <a:rPr lang="en-CA" sz="2600" b="1" dirty="0"/>
              <a:t>    </a:t>
            </a:r>
            <a:r>
              <a:rPr lang="en-CA" sz="2600" b="1" dirty="0">
                <a:solidFill>
                  <a:srgbClr val="FF0000"/>
                </a:solidFill>
              </a:rPr>
              <a:t>Figure A</a:t>
            </a:r>
          </a:p>
          <a:p>
            <a:pPr marL="457200" indent="-457200" eaLnBrk="1" hangingPunct="1">
              <a:lnSpc>
                <a:spcPct val="80000"/>
              </a:lnSpc>
              <a:buFontTx/>
              <a:buNone/>
            </a:pPr>
            <a:r>
              <a:rPr lang="en-CA" sz="2600" b="1" dirty="0">
                <a:solidFill>
                  <a:srgbClr val="FF0000"/>
                </a:solidFill>
              </a:rPr>
              <a:t>        </a:t>
            </a:r>
          </a:p>
          <a:p>
            <a:pPr marL="457200" indent="-457200" eaLnBrk="1" hangingPunct="1">
              <a:lnSpc>
                <a:spcPct val="80000"/>
              </a:lnSpc>
              <a:buFontTx/>
              <a:buNone/>
            </a:pPr>
            <a:r>
              <a:rPr lang="en-CA" sz="2600" b="1" dirty="0">
                <a:solidFill>
                  <a:srgbClr val="FF0000"/>
                </a:solidFill>
              </a:rPr>
              <a:t>         Length to Weight</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60 cm. (24”) steelhead weighs 2.5 kg. or 5.5 Lbs.</a:t>
            </a:r>
          </a:p>
          <a:p>
            <a:pPr marL="457200" indent="-457200" eaLnBrk="1" hangingPunct="1">
              <a:lnSpc>
                <a:spcPct val="80000"/>
              </a:lnSpc>
            </a:pPr>
            <a:r>
              <a:rPr lang="en-CA" sz="2600" b="1" dirty="0"/>
              <a:t>A 75 cm. (30”) steelhead weighs 3.8 kg or 8.5 Lbs.</a:t>
            </a:r>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buFontTx/>
              <a:buNone/>
            </a:pPr>
            <a:r>
              <a:rPr lang="en-CA" sz="2600" b="1" dirty="0"/>
              <a:t>        </a:t>
            </a:r>
            <a:r>
              <a:rPr lang="en-CA" sz="2600" b="1" dirty="0">
                <a:solidFill>
                  <a:srgbClr val="FF0000"/>
                </a:solidFill>
              </a:rPr>
              <a:t>Figure B</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buFontTx/>
              <a:buNone/>
            </a:pPr>
            <a:r>
              <a:rPr lang="en-CA" sz="2600" b="1" dirty="0">
                <a:solidFill>
                  <a:srgbClr val="FF0000"/>
                </a:solidFill>
              </a:rPr>
              <a:t>         Fork Length to Age</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50 cm. (20”) steelhead is 3 years old</a:t>
            </a:r>
          </a:p>
          <a:p>
            <a:pPr marL="457200" indent="-457200" eaLnBrk="1" hangingPunct="1">
              <a:lnSpc>
                <a:spcPct val="80000"/>
              </a:lnSpc>
            </a:pPr>
            <a:r>
              <a:rPr lang="en-CA" sz="2600" b="1" dirty="0"/>
              <a:t>A 70 cm. (28”) steelhead is 7 years old</a:t>
            </a:r>
          </a:p>
          <a:p>
            <a:pPr marL="457200" indent="-457200" eaLnBrk="1" hangingPunct="1">
              <a:lnSpc>
                <a:spcPct val="80000"/>
              </a:lnSpc>
            </a:pPr>
            <a:endParaRPr lang="en-CA" sz="2600" b="1" dirty="0"/>
          </a:p>
          <a:p>
            <a:pPr marL="457200" indent="-457200" eaLnBrk="1" hangingPunct="1">
              <a:lnSpc>
                <a:spcPct val="80000"/>
              </a:lnSpc>
              <a:buNone/>
            </a:pPr>
            <a:r>
              <a:rPr lang="en-CA" sz="2600" b="1" dirty="0">
                <a:solidFill>
                  <a:srgbClr val="002060"/>
                </a:solidFill>
              </a:rPr>
              <a:t>Note:  Length at age will vary depending</a:t>
            </a:r>
          </a:p>
          <a:p>
            <a:pPr marL="457200" indent="-457200" eaLnBrk="1" hangingPunct="1">
              <a:lnSpc>
                <a:spcPct val="80000"/>
              </a:lnSpc>
              <a:buNone/>
            </a:pPr>
            <a:r>
              <a:rPr lang="en-CA" sz="26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4873-ED30-435A-BAA5-36FE5876DC8A}"/>
              </a:ext>
            </a:extLst>
          </p:cNvPr>
          <p:cNvSpPr>
            <a:spLocks noGrp="1"/>
          </p:cNvSpPr>
          <p:nvPr>
            <p:ph type="title"/>
          </p:nvPr>
        </p:nvSpPr>
        <p:spPr>
          <a:xfrm>
            <a:off x="654968" y="116632"/>
            <a:ext cx="8229600" cy="1143000"/>
          </a:xfrm>
        </p:spPr>
        <p:txBody>
          <a:bodyPr/>
          <a:lstStyle/>
          <a:p>
            <a:r>
              <a:rPr lang="en-CA" b="1" dirty="0">
                <a:solidFill>
                  <a:srgbClr val="FF0000"/>
                </a:solidFill>
              </a:rPr>
              <a:t>Wild Lake Superior Steelhead</a:t>
            </a:r>
          </a:p>
        </p:txBody>
      </p:sp>
      <p:pic>
        <p:nvPicPr>
          <p:cNvPr id="4" name="Picture 3">
            <a:extLst>
              <a:ext uri="{FF2B5EF4-FFF2-40B4-BE49-F238E27FC236}">
                <a16:creationId xmlns:a16="http://schemas.microsoft.com/office/drawing/2014/main" id="{561DFC1A-5926-4A40-8607-7F01AD5720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432" y="1160748"/>
            <a:ext cx="8625136" cy="5364596"/>
          </a:xfrm>
          <a:prstGeom prst="rect">
            <a:avLst/>
          </a:prstGeom>
        </p:spPr>
      </p:pic>
    </p:spTree>
    <p:extLst>
      <p:ext uri="{BB962C8B-B14F-4D97-AF65-F5344CB8AC3E}">
        <p14:creationId xmlns:p14="http://schemas.microsoft.com/office/powerpoint/2010/main" val="95678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636775"/>
          </a:xfrm>
        </p:spPr>
        <p:txBody>
          <a:bodyPr>
            <a:normAutofit fontScale="90000"/>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501277"/>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500836" y="1215221"/>
            <a:ext cx="4320480" cy="5262979"/>
          </a:xfrm>
          <a:prstGeom prst="rect">
            <a:avLst/>
          </a:prstGeom>
          <a:noFill/>
        </p:spPr>
        <p:txBody>
          <a:bodyPr wrap="square" rtlCol="0">
            <a:spAutoFit/>
          </a:bodyPr>
          <a:lstStyle/>
          <a:p>
            <a:r>
              <a:rPr lang="en-CA" sz="1400" b="1" dirty="0"/>
              <a:t>The adult estimated steelhead population size in Portage Creek in 1992 was 500….increasing to over 2000 by 2003. In 2018 the population was estimated to be 200 individuals.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2019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appears to be related to poor survival of juvenile steelhead from the smolt stage (migration from Portage Creek to Black Bay) to first time spawners. This decline in the steelhead population appears to correspond with changes in the Black Bay fish community after 2004.</a:t>
            </a:r>
          </a:p>
        </p:txBody>
      </p:sp>
      <p:pic>
        <p:nvPicPr>
          <p:cNvPr id="13" name="Picture 12">
            <a:extLst>
              <a:ext uri="{FF2B5EF4-FFF2-40B4-BE49-F238E27FC236}">
                <a16:creationId xmlns:a16="http://schemas.microsoft.com/office/drawing/2014/main" id="{83FE0CDC-6698-4D4A-A0A7-8E7C272E26AC}"/>
              </a:ext>
            </a:extLst>
          </p:cNvPr>
          <p:cNvPicPr/>
          <p:nvPr/>
        </p:nvPicPr>
        <p:blipFill>
          <a:blip r:embed="rId2" cstate="print"/>
          <a:srcRect/>
          <a:stretch>
            <a:fillRect/>
          </a:stretch>
        </p:blipFill>
        <p:spPr bwMode="auto">
          <a:xfrm>
            <a:off x="68635" y="3824486"/>
            <a:ext cx="4657725" cy="30289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C17B9413-3930-413A-BD76-CFFD8E6E1690}"/>
              </a:ext>
            </a:extLst>
          </p:cNvPr>
          <p:cNvPicPr/>
          <p:nvPr/>
        </p:nvPicPr>
        <p:blipFill>
          <a:blip r:embed="rId3" cstate="print"/>
          <a:srcRect/>
          <a:stretch>
            <a:fillRect/>
          </a:stretch>
        </p:blipFill>
        <p:spPr bwMode="auto">
          <a:xfrm>
            <a:off x="68635" y="723627"/>
            <a:ext cx="4533900" cy="30765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728192"/>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611560" y="1124744"/>
            <a:ext cx="8229600" cy="6480720"/>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A large adult population size, multiple age classes and high juvenile recruitment</a:t>
            </a:r>
            <a:r>
              <a:rPr lang="en-CA" sz="1400" b="1" dirty="0"/>
              <a:t> </a:t>
            </a:r>
            <a:r>
              <a:rPr lang="en-CA" sz="1400" b="1" dirty="0">
                <a:latin typeface="Arial" pitchFamily="34" charset="0"/>
                <a:cs typeface="Arial" pitchFamily="34" charset="0"/>
              </a:rPr>
              <a:t>indicate healthy steelhead stocks in most of the urban Thunder Bay tributaries.</a:t>
            </a:r>
            <a:endParaRPr lang="en-CA" sz="1800" dirty="0"/>
          </a:p>
          <a:p>
            <a:pPr>
              <a:lnSpc>
                <a:spcPct val="80000"/>
              </a:lnSpc>
            </a:pPr>
            <a:r>
              <a:rPr lang="en-CA" sz="1400" b="1" dirty="0">
                <a:latin typeface="Arial" pitchFamily="34" charset="0"/>
                <a:cs typeface="Arial" pitchFamily="34" charset="0"/>
              </a:rPr>
              <a:t>The MacKenzie River is the exception having a small estimated adult population in 2018 (173 +- 67) and low repeat spawning (46%) indicating a rather fragile steelhead stock. </a:t>
            </a:r>
          </a:p>
          <a:p>
            <a:pPr marL="0" indent="0">
              <a:lnSpc>
                <a:spcPct val="80000"/>
              </a:lnSpc>
              <a:buNone/>
            </a:pPr>
            <a:r>
              <a:rPr lang="en-CA" sz="1800" b="1" dirty="0">
                <a:solidFill>
                  <a:srgbClr val="FF0000"/>
                </a:solidFill>
              </a:rPr>
              <a:t>      Black Bay</a:t>
            </a:r>
          </a:p>
          <a:p>
            <a:pPr eaLnBrk="1" hangingPunct="1">
              <a:lnSpc>
                <a:spcPct val="80000"/>
              </a:lnSpc>
            </a:pPr>
            <a:r>
              <a:rPr lang="en-CA" sz="1400" b="1" dirty="0">
                <a:latin typeface="Arial" pitchFamily="34" charset="0"/>
                <a:cs typeface="Arial" pitchFamily="34" charset="0"/>
              </a:rPr>
              <a:t>Steelhead populations in Black Bay tributaries have declined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201 +- 168 (2018) from over 2000 (2007)… equivalent to a 90% decrease.</a:t>
            </a:r>
          </a:p>
          <a:p>
            <a:pPr>
              <a:lnSpc>
                <a:spcPct val="80000"/>
              </a:lnSpc>
            </a:pPr>
            <a:r>
              <a:rPr lang="en-CA" sz="1400" b="1">
                <a:latin typeface="Arial" pitchFamily="34" charset="0"/>
                <a:cs typeface="Arial" pitchFamily="34" charset="0"/>
              </a:rPr>
              <a:t>Poor survival </a:t>
            </a:r>
            <a:r>
              <a:rPr lang="en-CA" sz="1400" b="1" dirty="0">
                <a:latin typeface="Arial" pitchFamily="34" charset="0"/>
                <a:cs typeface="Arial" pitchFamily="34" charset="0"/>
              </a:rPr>
              <a:t>of juvenile smolts to first time spawning (1995 to 2019) and low angler success in most major tributaries ie. Wolf, Black Sturgeon and Coldwater, has occurred over the past nine years.</a:t>
            </a:r>
          </a:p>
          <a:p>
            <a:pPr eaLnBrk="1" hangingPunct="1">
              <a:lnSpc>
                <a:spcPct val="80000"/>
              </a:lnSpc>
            </a:pPr>
            <a:r>
              <a:rPr lang="en-CA" sz="1400" b="1" dirty="0">
                <a:latin typeface="Arial" pitchFamily="34" charset="0"/>
                <a:cs typeface="Arial" pitchFamily="34" charset="0"/>
              </a:rPr>
              <a:t>Changes in the Black Bay fish community may have contributed to the apparent  widespread decline in wild steelhead populations.</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Three tributaries of Nipigon Bay (Jackpine, Cypress and Steel Rivers) had high repeat spawning levels &gt; 55 % (low annual mortality) and strong age three (2016) and age four (2015) recruiting age classes.</a:t>
            </a:r>
          </a:p>
          <a:p>
            <a:pPr eaLnBrk="1" hangingPunct="1">
              <a:lnSpc>
                <a:spcPct val="80000"/>
              </a:lnSpc>
            </a:pPr>
            <a:r>
              <a:rPr lang="en-CA" sz="1400" b="1" dirty="0">
                <a:latin typeface="Arial" pitchFamily="34" charset="0"/>
                <a:cs typeface="Arial" pitchFamily="34" charset="0"/>
              </a:rPr>
              <a:t>A diverse age structure, strong juvenile recruitment and a high percent of repeat spawning are indicators of a stable adult population. </a:t>
            </a:r>
          </a:p>
          <a:p>
            <a:pPr>
              <a:lnSpc>
                <a:spcPct val="80000"/>
              </a:lnSpc>
            </a:pPr>
            <a:r>
              <a:rPr lang="en-CA" sz="1400" b="1" dirty="0">
                <a:latin typeface="Arial" pitchFamily="34" charset="0"/>
                <a:cs typeface="Arial" pitchFamily="34" charset="0"/>
              </a:rPr>
              <a:t>A  quantitative study on the Cypress River would address questions regarding population size</a:t>
            </a:r>
            <a:endParaRPr lang="en-CA" sz="1800"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315416"/>
            <a:ext cx="8229600" cy="1143000"/>
          </a:xfrm>
        </p:spPr>
        <p:txBody>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467544" y="692696"/>
            <a:ext cx="8496944" cy="5949280"/>
          </a:xfrm>
        </p:spPr>
        <p:txBody>
          <a:bodyPr>
            <a:noAutofit/>
          </a:bodyPr>
          <a:lstStyle/>
          <a:p>
            <a:pPr eaLnBrk="1" hangingPunct="1">
              <a:lnSpc>
                <a:spcPct val="80000"/>
              </a:lnSpc>
              <a:buFontTx/>
              <a:buNone/>
              <a:defRPr/>
            </a:pPr>
            <a:r>
              <a:rPr lang="en-CA" sz="1600" b="1" dirty="0"/>
              <a:t>       The author of this report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Neebing River Population Study:</a:t>
            </a:r>
          </a:p>
          <a:p>
            <a:pPr eaLnBrk="1" hangingPunct="1">
              <a:lnSpc>
                <a:spcPct val="80000"/>
              </a:lnSpc>
              <a:buFontTx/>
              <a:buNone/>
              <a:defRPr/>
            </a:pPr>
            <a:r>
              <a:rPr lang="en-CA" sz="1600" b="1" dirty="0"/>
              <a:t>Mike Zygmunt, Darren Kowalski</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Terry Kosolowski, </a:t>
            </a:r>
          </a:p>
          <a:p>
            <a:pPr eaLnBrk="1" hangingPunct="1">
              <a:lnSpc>
                <a:spcPct val="80000"/>
              </a:lnSpc>
              <a:buFontTx/>
              <a:buNone/>
              <a:defRPr/>
            </a:pPr>
            <a:r>
              <a:rPr lang="en-CA" sz="1600" b="1" dirty="0">
                <a:solidFill>
                  <a:srgbClr val="FF0000"/>
                </a:solidFill>
              </a:rPr>
              <a:t>McVicars Creek Population Study:</a:t>
            </a:r>
          </a:p>
          <a:p>
            <a:pPr eaLnBrk="1" hangingPunct="1">
              <a:lnSpc>
                <a:spcPct val="80000"/>
              </a:lnSpc>
              <a:buFontTx/>
              <a:buNone/>
              <a:defRPr/>
            </a:pPr>
            <a:r>
              <a:rPr lang="en-CA" sz="1600" b="1" dirty="0"/>
              <a:t>Kyle Stratton and George Stieh, Keith Ailey, Russ Desjardine</a:t>
            </a:r>
          </a:p>
          <a:p>
            <a:pPr eaLnBrk="1" hangingPunct="1">
              <a:lnSpc>
                <a:spcPct val="80000"/>
              </a:lnSpc>
              <a:buFontTx/>
              <a:buNone/>
              <a:defRPr/>
            </a:pPr>
            <a:r>
              <a:rPr lang="en-CA" sz="1600" b="1" dirty="0">
                <a:solidFill>
                  <a:srgbClr val="FF0000"/>
                </a:solidFill>
              </a:rPr>
              <a:t>Portage Creek Population Study:</a:t>
            </a:r>
          </a:p>
          <a:p>
            <a:pPr eaLnBrk="1" hangingPunct="1">
              <a:lnSpc>
                <a:spcPct val="80000"/>
              </a:lnSpc>
              <a:buFontTx/>
              <a:buNone/>
              <a:defRPr/>
            </a:pPr>
            <a:r>
              <a:rPr lang="en-CA" sz="1600" b="1" dirty="0"/>
              <a:t>The North Shore Steelhead Association (NSSA )membership and Upper Great Lake Management </a:t>
            </a:r>
          </a:p>
          <a:p>
            <a:pPr eaLnBrk="1" hangingPunct="1">
              <a:lnSpc>
                <a:spcPct val="80000"/>
              </a:lnSpc>
              <a:buFontTx/>
              <a:buNone/>
              <a:defRPr/>
            </a:pPr>
            <a:r>
              <a:rPr lang="en-CA" sz="1600" b="1" dirty="0"/>
              <a:t>Unit (OMNRF) staff and Thunder Bay, OMNRF. Staff</a:t>
            </a:r>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Co-op Angler Steelhead Data Collection:</a:t>
            </a:r>
          </a:p>
          <a:p>
            <a:pPr eaLnBrk="1" hangingPunct="1">
              <a:lnSpc>
                <a:spcPct val="80000"/>
              </a:lnSpc>
              <a:buFontTx/>
              <a:buNone/>
              <a:defRPr/>
            </a:pPr>
            <a:r>
              <a:rPr lang="en-CA" sz="1600" b="1" dirty="0"/>
              <a:t>Thanks to all the NSSA members that collected the data.</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Corporate Sponsors:</a:t>
            </a:r>
          </a:p>
          <a:p>
            <a:pPr eaLnBrk="1" hangingPunct="1">
              <a:lnSpc>
                <a:spcPct val="80000"/>
              </a:lnSpc>
              <a:buFontTx/>
              <a:buNone/>
              <a:defRPr/>
            </a:pPr>
            <a:r>
              <a:rPr lang="en-CA" sz="1600" b="1" dirty="0"/>
              <a:t>Ray Collesso, Hook Line and Sinker, Guelph, Ontario</a:t>
            </a:r>
          </a:p>
          <a:p>
            <a:pPr eaLnBrk="1" hangingPunct="1">
              <a:lnSpc>
                <a:spcPct val="80000"/>
              </a:lnSpc>
              <a:buFontTx/>
              <a:buNone/>
              <a:defRPr/>
            </a:pPr>
            <a:r>
              <a:rPr lang="en-CA" sz="1600" b="1" dirty="0"/>
              <a:t>H. A. Kidd and Company Ltd. Toronto, Ont.</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and web site: </a:t>
            </a:r>
          </a:p>
          <a:p>
            <a:pPr eaLnBrk="1" hangingPunct="1">
              <a:lnSpc>
                <a:spcPct val="80000"/>
              </a:lnSpc>
              <a:buFontTx/>
              <a:buNone/>
              <a:defRPr/>
            </a:pPr>
            <a:r>
              <a:rPr lang="en-CA" sz="1600" b="1" dirty="0"/>
              <a:t>Frank Edgson and Scott McFadden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normAutofit/>
          </a:bodyPr>
          <a:lstStyle/>
          <a:p>
            <a:r>
              <a:rPr lang="en-CA" sz="2800" b="1" dirty="0">
                <a:solidFill>
                  <a:srgbClr val="FF0000"/>
                </a:solidFill>
              </a:rPr>
              <a:t>The Protection of Lake Superior’s Wild Steelhead Fishery is in Your Hands</a:t>
            </a:r>
          </a:p>
        </p:txBody>
      </p:sp>
      <p:pic>
        <p:nvPicPr>
          <p:cNvPr id="3" name="Picture 2">
            <a:extLst>
              <a:ext uri="{FF2B5EF4-FFF2-40B4-BE49-F238E27FC236}">
                <a16:creationId xmlns:a16="http://schemas.microsoft.com/office/drawing/2014/main" id="{D52FD986-617C-4857-941D-8B70FC8D6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84471"/>
            <a:ext cx="8640960" cy="5427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Documenting the status of wild steelhead populations</a:t>
            </a:r>
          </a:p>
          <a:p>
            <a:r>
              <a:rPr lang="en-CA" sz="2000" b="1" dirty="0"/>
              <a:t>  in tributaries of western Lake Superior using adult </a:t>
            </a:r>
          </a:p>
          <a:p>
            <a:r>
              <a:rPr lang="en-CA" sz="2000" b="1" dirty="0"/>
              <a:t>  population estimates and life history characteristics</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251072"/>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2019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92500" lnSpcReduction="10000"/>
          </a:bodyPr>
          <a:lstStyle/>
          <a:p>
            <a:pPr eaLnBrk="1" hangingPunct="1">
              <a:lnSpc>
                <a:spcPct val="90000"/>
              </a:lnSpc>
            </a:pPr>
            <a:r>
              <a:rPr lang="en-CA" sz="2400" b="1" dirty="0"/>
              <a:t>Six steelhead assessment projects were conducted during the spring of 2019.</a:t>
            </a:r>
          </a:p>
          <a:p>
            <a:pPr eaLnBrk="1" hangingPunct="1">
              <a:lnSpc>
                <a:spcPct val="90000"/>
              </a:lnSpc>
            </a:pPr>
            <a:r>
              <a:rPr lang="en-CA" sz="2400" b="1" dirty="0"/>
              <a:t>They are:</a:t>
            </a:r>
          </a:p>
          <a:p>
            <a:pPr eaLnBrk="1" hangingPunct="1">
              <a:lnSpc>
                <a:spcPct val="90000"/>
              </a:lnSpc>
              <a:buNone/>
            </a:pPr>
            <a:r>
              <a:rPr lang="en-CA" sz="2400" b="1" dirty="0"/>
              <a:t>    A) Neebing River Steelhead Population Assessment</a:t>
            </a:r>
          </a:p>
          <a:p>
            <a:pPr eaLnBrk="1" hangingPunct="1">
              <a:lnSpc>
                <a:spcPct val="90000"/>
              </a:lnSpc>
              <a:buFontTx/>
              <a:buNone/>
            </a:pPr>
            <a:r>
              <a:rPr lang="en-CA" sz="2400" b="1" dirty="0"/>
              <a:t>    B) McIntyre River Steelhead Population Assessment</a:t>
            </a:r>
          </a:p>
          <a:p>
            <a:pPr eaLnBrk="1" hangingPunct="1">
              <a:lnSpc>
                <a:spcPct val="90000"/>
              </a:lnSpc>
              <a:buFontTx/>
              <a:buNone/>
            </a:pPr>
            <a:r>
              <a:rPr lang="en-CA" sz="2400" b="1" dirty="0"/>
              <a:t>    C) McVicar Creek Steelhead Population Assessment</a:t>
            </a:r>
          </a:p>
          <a:p>
            <a:pPr eaLnBrk="1" hangingPunct="1">
              <a:lnSpc>
                <a:spcPct val="90000"/>
              </a:lnSpc>
              <a:buFontTx/>
              <a:buNone/>
            </a:pPr>
            <a:r>
              <a:rPr lang="en-CA" sz="2400" b="1" dirty="0"/>
              <a:t>    D) MacKenzie River Steelhead Population Assessment</a:t>
            </a:r>
          </a:p>
          <a:p>
            <a:pPr eaLnBrk="1" hangingPunct="1">
              <a:lnSpc>
                <a:spcPct val="90000"/>
              </a:lnSpc>
              <a:buFontTx/>
              <a:buNone/>
            </a:pPr>
            <a:r>
              <a:rPr lang="en-CA" sz="2400" b="1" dirty="0"/>
              <a:t>    E) Portage Creek Steelhead Population Assessment</a:t>
            </a:r>
          </a:p>
          <a:p>
            <a:pPr eaLnBrk="1" hangingPunct="1">
              <a:lnSpc>
                <a:spcPct val="90000"/>
              </a:lnSpc>
              <a:buFontTx/>
              <a:buNone/>
            </a:pPr>
            <a:r>
              <a:rPr lang="en-CA" sz="2400" b="1" dirty="0"/>
              <a:t>    F)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3568" y="-171400"/>
            <a:ext cx="8229600" cy="1008112"/>
          </a:xfrm>
        </p:spPr>
        <p:txBody>
          <a:bodyPr>
            <a:normAutofit/>
          </a:bodyPr>
          <a:lstStyle/>
          <a:p>
            <a:pPr eaLnBrk="1" hangingPunct="1"/>
            <a:r>
              <a:rPr lang="en-CA" sz="4000" b="1" dirty="0">
                <a:solidFill>
                  <a:srgbClr val="FF0000"/>
                </a:solidFill>
              </a:rPr>
              <a:t>Steelhead Assessment 2019</a:t>
            </a:r>
          </a:p>
        </p:txBody>
      </p:sp>
      <p:sp>
        <p:nvSpPr>
          <p:cNvPr id="4099" name="Rectangle 5"/>
          <p:cNvSpPr>
            <a:spLocks noGrp="1" noChangeArrowheads="1"/>
          </p:cNvSpPr>
          <p:nvPr>
            <p:ph idx="1"/>
          </p:nvPr>
        </p:nvSpPr>
        <p:spPr>
          <a:xfrm>
            <a:off x="683568" y="548680"/>
            <a:ext cx="8229600" cy="5976664"/>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Neebing River Steelhead Population Assessment</a:t>
            </a:r>
          </a:p>
          <a:p>
            <a:pPr>
              <a:lnSpc>
                <a:spcPct val="80000"/>
              </a:lnSpc>
              <a:buFontTx/>
              <a:buNone/>
            </a:pPr>
            <a:r>
              <a:rPr lang="en-CA" sz="1200" b="1" dirty="0"/>
              <a:t>              A partnership with the local land owner and OMNR  Adult steelhead were captured (April and May) by angling  then  </a:t>
            </a:r>
          </a:p>
          <a:p>
            <a:pPr>
              <a:lnSpc>
                <a:spcPct val="80000"/>
              </a:lnSpc>
              <a:buFontTx/>
              <a:buNone/>
            </a:pPr>
            <a:r>
              <a:rPr lang="en-CA" sz="1200" b="1" dirty="0"/>
              <a:t>             biologically sampled  (fork length, sex, and a scale sample)….in addition all steelhead were tagged and fin clipped.</a:t>
            </a:r>
          </a:p>
          <a:p>
            <a:pPr>
              <a:lnSpc>
                <a:spcPct val="80000"/>
              </a:lnSpc>
              <a:buFontTx/>
              <a:buNone/>
            </a:pPr>
            <a:r>
              <a:rPr lang="en-CA" sz="1200" b="1" dirty="0"/>
              <a:t>             </a:t>
            </a:r>
            <a:endParaRPr lang="en-CA" sz="1200" b="1" dirty="0">
              <a:solidFill>
                <a:srgbClr val="FF0000"/>
              </a:solidFill>
            </a:endParaRPr>
          </a:p>
          <a:p>
            <a:pPr>
              <a:lnSpc>
                <a:spcPct val="80000"/>
              </a:lnSpc>
              <a:buFontTx/>
              <a:buNone/>
            </a:pPr>
            <a:r>
              <a:rPr lang="en-CA" sz="1200" b="1" dirty="0">
                <a:solidFill>
                  <a:srgbClr val="FF0000"/>
                </a:solidFill>
              </a:rPr>
              <a:t>       B)    McIntyre River Steelhead Population Assessment  </a:t>
            </a:r>
          </a:p>
          <a:p>
            <a:pPr>
              <a:lnSpc>
                <a:spcPct val="80000"/>
              </a:lnSpc>
              <a:buFontTx/>
              <a:buNone/>
            </a:pPr>
            <a:r>
              <a:rPr lang="en-CA" sz="1200" b="1" dirty="0"/>
              <a:t>               Three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solidFill>
                <a:srgbClr val="FF0000"/>
              </a:solidFill>
            </a:endParaRPr>
          </a:p>
          <a:p>
            <a:pPr>
              <a:lnSpc>
                <a:spcPct val="80000"/>
              </a:lnSpc>
              <a:buFontTx/>
              <a:buNone/>
            </a:pPr>
            <a:r>
              <a:rPr lang="en-CA" sz="1200" b="1" dirty="0">
                <a:solidFill>
                  <a:srgbClr val="FF0000"/>
                </a:solidFill>
              </a:rPr>
              <a:t>       C)    McVicar Creek Steelhead Population Assessment</a:t>
            </a:r>
          </a:p>
          <a:p>
            <a:pPr>
              <a:lnSpc>
                <a:spcPct val="80000"/>
              </a:lnSpc>
              <a:buFontTx/>
              <a:buNone/>
            </a:pPr>
            <a:r>
              <a:rPr lang="en-CA" sz="1200" b="1" dirty="0"/>
              <a:t>               Three experienced anglers and a fisheries biologist biologically sampled, fin clipped adult steelhead they captured</a:t>
            </a:r>
          </a:p>
          <a:p>
            <a:pPr>
              <a:lnSpc>
                <a:spcPct val="80000"/>
              </a:lnSpc>
              <a:buFontTx/>
              <a:buNone/>
            </a:pPr>
            <a:r>
              <a:rPr lang="en-CA" sz="1200" b="1" dirty="0"/>
              <a:t>               while angling during the spring spawning migration (May and June). </a:t>
            </a:r>
          </a:p>
          <a:p>
            <a:pPr>
              <a:lnSpc>
                <a:spcPct val="80000"/>
              </a:lnSpc>
              <a:buFontTx/>
              <a:buNone/>
            </a:pPr>
            <a:r>
              <a:rPr lang="en-CA" sz="1200" b="1" dirty="0"/>
              <a:t>        </a:t>
            </a:r>
          </a:p>
          <a:p>
            <a:pPr>
              <a:lnSpc>
                <a:spcPct val="80000"/>
              </a:lnSpc>
              <a:buFontTx/>
              <a:buNone/>
            </a:pPr>
            <a:r>
              <a:rPr lang="en-CA" sz="1200" b="1" dirty="0">
                <a:solidFill>
                  <a:srgbClr val="FF0000"/>
                </a:solidFill>
              </a:rPr>
              <a:t>        D)   Mackenzie River</a:t>
            </a:r>
          </a:p>
          <a:p>
            <a:pPr>
              <a:lnSpc>
                <a:spcPct val="80000"/>
              </a:lnSpc>
              <a:buFontTx/>
              <a:buNone/>
            </a:pPr>
            <a:r>
              <a:rPr lang="en-CA" sz="1200" b="1" dirty="0"/>
              <a:t>               One experienced angler/biologist  biologically sampling and fin clipping adult steelhead during the spawning</a:t>
            </a:r>
          </a:p>
          <a:p>
            <a:pPr>
              <a:lnSpc>
                <a:spcPct val="80000"/>
              </a:lnSpc>
              <a:buFontTx/>
              <a:buNone/>
            </a:pPr>
            <a:r>
              <a:rPr lang="en-CA" sz="1200" b="1" dirty="0"/>
              <a:t>                migration (April to June).</a:t>
            </a:r>
          </a:p>
          <a:p>
            <a:pPr>
              <a:lnSpc>
                <a:spcPct val="80000"/>
              </a:lnSpc>
              <a:buFontTx/>
              <a:buNone/>
            </a:pPr>
            <a:r>
              <a:rPr lang="en-CA" sz="1200" b="1" dirty="0"/>
              <a:t>       </a:t>
            </a:r>
          </a:p>
          <a:p>
            <a:pPr>
              <a:lnSpc>
                <a:spcPct val="80000"/>
              </a:lnSpc>
              <a:buFontTx/>
              <a:buNone/>
            </a:pPr>
            <a:r>
              <a:rPr lang="en-CA" sz="1200" b="1" dirty="0">
                <a:solidFill>
                  <a:srgbClr val="FF0000"/>
                </a:solidFill>
              </a:rPr>
              <a:t>       D)   Portage Creek Steelhead Population Assessment</a:t>
            </a:r>
          </a:p>
          <a:p>
            <a:pPr>
              <a:lnSpc>
                <a:spcPct val="80000"/>
              </a:lnSpc>
              <a:buFontTx/>
              <a:buNone/>
            </a:pPr>
            <a:r>
              <a:rPr lang="en-CA" sz="1200" b="1" dirty="0">
                <a:solidFill>
                  <a:schemeClr val="bg1"/>
                </a:solidFill>
              </a:rPr>
              <a:t>              </a:t>
            </a:r>
            <a:r>
              <a:rPr lang="en-CA" sz="1200" b="1" dirty="0"/>
              <a:t>Ministry of Natural Resources biologists, anglers from the NSSA angled, biologically sampled, fin clipped and tagged</a:t>
            </a:r>
          </a:p>
          <a:p>
            <a:pPr>
              <a:lnSpc>
                <a:spcPct val="80000"/>
              </a:lnSpc>
              <a:buFontTx/>
              <a:buNone/>
            </a:pPr>
            <a:r>
              <a:rPr lang="en-CA" sz="1200" b="1" dirty="0"/>
              <a:t>              adult steelhead during the spring spawning migration (May and June). All brook trout were also sampled and fin</a:t>
            </a:r>
          </a:p>
          <a:p>
            <a:pPr>
              <a:lnSpc>
                <a:spcPct val="80000"/>
              </a:lnSpc>
              <a:buFontTx/>
              <a:buNone/>
            </a:pPr>
            <a:r>
              <a:rPr lang="en-CA" sz="1200" b="1" dirty="0"/>
              <a:t>              clipped.</a:t>
            </a:r>
          </a:p>
          <a:p>
            <a:pPr>
              <a:lnSpc>
                <a:spcPct val="80000"/>
              </a:lnSpc>
              <a:buFontTx/>
              <a:buNone/>
            </a:pPr>
            <a:endParaRPr lang="en-CA" sz="1200" b="1" dirty="0">
              <a:solidFill>
                <a:schemeClr val="bg1"/>
              </a:solidFill>
            </a:endParaRPr>
          </a:p>
          <a:p>
            <a:pPr>
              <a:lnSpc>
                <a:spcPct val="80000"/>
              </a:lnSpc>
              <a:buFontTx/>
              <a:buNone/>
            </a:pPr>
            <a:r>
              <a:rPr lang="en-CA" sz="1200" b="1" dirty="0">
                <a:solidFill>
                  <a:schemeClr val="bg1"/>
                </a:solidFill>
              </a:rPr>
              <a:t>       </a:t>
            </a:r>
            <a:r>
              <a:rPr lang="en-CA" sz="1200" b="1" dirty="0">
                <a:solidFill>
                  <a:srgbClr val="FF0000"/>
                </a:solidFill>
              </a:rPr>
              <a:t>E)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025" name="Object 1"/>
          <p:cNvGraphicFramePr>
            <a:graphicFrameLocks noChangeAspect="1"/>
          </p:cNvGraphicFramePr>
          <p:nvPr/>
        </p:nvGraphicFramePr>
        <p:xfrm>
          <a:off x="539552" y="980728"/>
          <a:ext cx="8195915" cy="5328592"/>
        </p:xfrm>
        <a:graphic>
          <a:graphicData uri="http://schemas.openxmlformats.org/presentationml/2006/ole">
            <mc:AlternateContent xmlns:mc="http://schemas.openxmlformats.org/markup-compatibility/2006">
              <mc:Choice xmlns:v="urn:schemas-microsoft-com:vml" Requires="v">
                <p:oleObj spid="_x0000_s1125" name="Acrobat Document" r:id="rId3" imgW="6034986" imgH="4663440" progId="AcroExch.Document.DC">
                  <p:embed/>
                </p:oleObj>
              </mc:Choice>
              <mc:Fallback>
                <p:oleObj name="Acrobat Document" r:id="rId3" imgW="6034986" imgH="4663440" progId="AcroExch.Document.DC">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8195915" cy="5328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Sampling Tributaries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6DEF00E-58D7-42C6-A1EB-BECE526E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92" y="1199016"/>
            <a:ext cx="8002356" cy="525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34751261"/>
              </p:ext>
            </p:extLst>
          </p:nvPr>
        </p:nvGraphicFramePr>
        <p:xfrm>
          <a:off x="971600" y="1"/>
          <a:ext cx="7416824" cy="6227844"/>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a:t>
                      </a:r>
                      <a:r>
                        <a:rPr lang="en-CA" sz="2400" b="1" dirty="0">
                          <a:solidFill>
                            <a:srgbClr val="FF0000"/>
                          </a:solidFill>
                          <a:latin typeface="Calibri"/>
                          <a:ea typeface="Times New Roman"/>
                          <a:cs typeface="Times New Roman"/>
                        </a:rPr>
                        <a:t>Co-op Angler, Sample Size / Stream 2019</a:t>
                      </a:r>
                      <a:endParaRPr lang="en-CA" sz="24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A</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Thunder Bay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Neebing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257</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McIntyre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265</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McVicar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000000"/>
                          </a:solidFill>
                          <a:latin typeface="Calibri"/>
                          <a:ea typeface="Calibri"/>
                          <a:cs typeface="Times New Roman"/>
                        </a:rPr>
                        <a:t>1</a:t>
                      </a:r>
                      <a:r>
                        <a:rPr lang="en-CA" sz="1600" b="1" dirty="0">
                          <a:solidFill>
                            <a:srgbClr val="000000"/>
                          </a:solidFill>
                          <a:latin typeface="Calibri"/>
                          <a:ea typeface="Calibri"/>
                          <a:cs typeface="Times New Roman"/>
                        </a:rPr>
                        <a:t>00</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W. Goose/Blind Cr.</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000000"/>
                          </a:solidFill>
                          <a:latin typeface="Calibri"/>
                          <a:ea typeface="Calibri"/>
                          <a:cs typeface="Times New Roman"/>
                        </a:rPr>
                        <a:t>1</a:t>
                      </a:r>
                      <a:r>
                        <a:rPr lang="en-CA" sz="1600" b="1" dirty="0">
                          <a:solidFill>
                            <a:srgbClr val="000000"/>
                          </a:solidFill>
                          <a:latin typeface="Calibri"/>
                          <a:ea typeface="Calibri"/>
                          <a:cs typeface="Times New Roman"/>
                        </a:rPr>
                        <a:t>7</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Sibley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22</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MacKenzie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000000"/>
                          </a:solidFill>
                          <a:latin typeface="Calibri"/>
                          <a:ea typeface="Calibri"/>
                          <a:cs typeface="Times New Roman"/>
                        </a:rPr>
                        <a:t>6</a:t>
                      </a:r>
                      <a:r>
                        <a:rPr lang="en-CA" sz="1600" b="1" dirty="0">
                          <a:solidFill>
                            <a:srgbClr val="000000"/>
                          </a:solidFill>
                          <a:latin typeface="Calibri"/>
                          <a:ea typeface="Calibri"/>
                          <a:cs typeface="Times New Roman"/>
                        </a:rPr>
                        <a:t>0</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B</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Black Bay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Portage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42</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Wolf River</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000000"/>
                          </a:solidFill>
                          <a:latin typeface="Calibri"/>
                          <a:ea typeface="Calibri"/>
                          <a:cs typeface="Times New Roman"/>
                        </a:rPr>
                        <a:t>4</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r>
                        <a:rPr lang="en-CA" sz="1600" dirty="0">
                          <a:solidFill>
                            <a:srgbClr val="000000"/>
                          </a:solidFill>
                          <a:latin typeface="Calibri"/>
                          <a:ea typeface="Times New Roman"/>
                          <a:cs typeface="Times New Roman"/>
                        </a:rPr>
                        <a:t>              </a:t>
                      </a:r>
                      <a:r>
                        <a:rPr lang="en-CA" sz="1600" b="1" dirty="0">
                          <a:solidFill>
                            <a:srgbClr val="000000"/>
                          </a:solidFill>
                          <a:latin typeface="Calibri"/>
                          <a:ea typeface="Times New Roman"/>
                          <a:cs typeface="Times New Roman"/>
                        </a:rPr>
                        <a:t>C</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Nipigon Bay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Jackpine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46</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Cypress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000000"/>
                          </a:solidFill>
                          <a:latin typeface="Calibri"/>
                          <a:ea typeface="Calibri"/>
                          <a:cs typeface="Times New Roman"/>
                        </a:rPr>
                        <a:t>7</a:t>
                      </a:r>
                      <a:r>
                        <a:rPr lang="en-CA" sz="1600" b="1" dirty="0">
                          <a:solidFill>
                            <a:srgbClr val="000000"/>
                          </a:solidFill>
                          <a:latin typeface="Calibri"/>
                          <a:ea typeface="Calibri"/>
                          <a:cs typeface="Times New Roman"/>
                        </a:rPr>
                        <a:t>0</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Steel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a:t>
                      </a:r>
                      <a:r>
                        <a:rPr lang="en-CA" sz="1600" b="1" dirty="0">
                          <a:latin typeface="Calibri"/>
                          <a:ea typeface="Calibri"/>
                          <a:cs typeface="Times New Roman"/>
                        </a:rPr>
                        <a:t>9</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0">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Sault Ste Marie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rgbClr val="000000"/>
                          </a:solidFill>
                          <a:latin typeface="Calibri"/>
                          <a:ea typeface="Calibri"/>
                          <a:cs typeface="Times New Roman"/>
                        </a:rPr>
                        <a:t>2</a:t>
                      </a:r>
                      <a:r>
                        <a:rPr lang="en-CA" sz="1600" b="1" dirty="0">
                          <a:solidFill>
                            <a:srgbClr val="000000"/>
                          </a:solidFill>
                          <a:latin typeface="Calibri"/>
                          <a:ea typeface="Calibri"/>
                          <a:cs typeface="Times New Roman"/>
                        </a:rPr>
                        <a:t>7</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9595</TotalTime>
  <Words>2157</Words>
  <Application>Microsoft Office PowerPoint</Application>
  <PresentationFormat>Letter Paper (8.5x11 in)</PresentationFormat>
  <Paragraphs>610</Paragraphs>
  <Slides>23</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Wingdings</vt:lpstr>
      <vt:lpstr>Office Theme</vt:lpstr>
      <vt:lpstr>Acrobat Document</vt:lpstr>
      <vt:lpstr>North Shore Steelhead Assessment A Partnership in Research 2019 </vt:lpstr>
      <vt:lpstr>Wild Lake Superior Steelhead</vt:lpstr>
      <vt:lpstr>Goals and Objectives</vt:lpstr>
      <vt:lpstr>PowerPoint Presentation</vt:lpstr>
      <vt:lpstr>Steelhead Assessment 2019</vt:lpstr>
      <vt:lpstr>PowerPoint Presentation</vt:lpstr>
      <vt:lpstr>Sampling Kit</vt:lpstr>
      <vt:lpstr>Sampling Procedure</vt:lpstr>
      <vt:lpstr>PowerPoint Presentation</vt:lpstr>
      <vt:lpstr>PowerPoint Presentation</vt:lpstr>
      <vt:lpstr>Data Obtained from Scale Samples</vt:lpstr>
      <vt:lpstr>Life History</vt:lpstr>
      <vt:lpstr>PowerPoint Presentation</vt:lpstr>
      <vt:lpstr>PowerPoint Presentation</vt:lpstr>
      <vt:lpstr>PowerPoint Presentation</vt:lpstr>
      <vt:lpstr>Smolting History 2019</vt:lpstr>
      <vt:lpstr>Age at First Spawn (Maturity)</vt:lpstr>
      <vt:lpstr>      Repeat Spawners</vt:lpstr>
      <vt:lpstr>Weight and Age of your Steelhead</vt:lpstr>
      <vt:lpstr>What is happening in Black Bay ??</vt:lpstr>
      <vt:lpstr>Lake Superior Steelhead: Summary</vt:lpstr>
      <vt:lpstr>Acknowledgements</vt:lpstr>
      <vt:lpstr>The Protection of Lake Superior’s Wild Steelhead Fishery is in Your Hands</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Owner</cp:lastModifiedBy>
  <cp:revision>597</cp:revision>
  <dcterms:created xsi:type="dcterms:W3CDTF">2011-08-08T13:24:39Z</dcterms:created>
  <dcterms:modified xsi:type="dcterms:W3CDTF">2019-08-07T16:14:13Z</dcterms:modified>
</cp:coreProperties>
</file>