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7"/>
  </p:notesMasterIdLst>
  <p:sldIdLst>
    <p:sldId id="304" r:id="rId2"/>
    <p:sldId id="308" r:id="rId3"/>
    <p:sldId id="277" r:id="rId4"/>
    <p:sldId id="280" r:id="rId5"/>
    <p:sldId id="320" r:id="rId6"/>
    <p:sldId id="319" r:id="rId7"/>
    <p:sldId id="318" r:id="rId8"/>
    <p:sldId id="307" r:id="rId9"/>
    <p:sldId id="299" r:id="rId10"/>
    <p:sldId id="314" r:id="rId11"/>
    <p:sldId id="313" r:id="rId12"/>
    <p:sldId id="311" r:id="rId13"/>
    <p:sldId id="286" r:id="rId14"/>
    <p:sldId id="296" r:id="rId15"/>
    <p:sldId id="297" r:id="rId16"/>
    <p:sldId id="303" r:id="rId17"/>
    <p:sldId id="292" r:id="rId18"/>
    <p:sldId id="291" r:id="rId19"/>
    <p:sldId id="293" r:id="rId20"/>
    <p:sldId id="261" r:id="rId21"/>
    <p:sldId id="262" r:id="rId22"/>
    <p:sldId id="281" r:id="rId23"/>
    <p:sldId id="287" r:id="rId24"/>
    <p:sldId id="316" r:id="rId25"/>
    <p:sldId id="315" r:id="rId26"/>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08" autoAdjust="0"/>
    <p:restoredTop sz="94807" autoAdjust="0"/>
  </p:normalViewPr>
  <p:slideViewPr>
    <p:cSldViewPr>
      <p:cViewPr varScale="1">
        <p:scale>
          <a:sx n="90" d="100"/>
          <a:sy n="90" d="100"/>
        </p:scale>
        <p:origin x="1920"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2016-11-05</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11</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12</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23</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9" name="Rectangle 6"/>
          <p:cNvSpPr>
            <a:spLocks noGrp="1" noChangeArrowheads="1"/>
          </p:cNvSpPr>
          <p:nvPr>
            <p:ph type="sldNum" sz="quarter" idx="12"/>
          </p:nvPr>
        </p:nvSpPr>
        <p:spPr>
          <a:ln/>
        </p:spPr>
        <p:txBody>
          <a:bodyPr/>
          <a:lstStyle>
            <a:lvl1pPr>
              <a:defRPr/>
            </a:lvl1pPr>
          </a:lstStyle>
          <a:p>
            <a:pPr>
              <a:defRPr/>
            </a:pPr>
            <a:fld id="{05824C04-BFD4-4401-9718-9B5462731F94}"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457200" y="1600200"/>
            <a:ext cx="8229600" cy="4525963"/>
          </a:xfrm>
        </p:spPr>
        <p:txBody>
          <a:bodyPr/>
          <a:lstStyle/>
          <a:p>
            <a:pPr lvl="0"/>
            <a:endParaRPr lang="en-CA"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6" name="Rectangle 6"/>
          <p:cNvSpPr>
            <a:spLocks noGrp="1" noChangeArrowheads="1"/>
          </p:cNvSpPr>
          <p:nvPr>
            <p:ph type="sldNum" sz="quarter" idx="12"/>
          </p:nvPr>
        </p:nvSpPr>
        <p:spPr>
          <a:ln/>
        </p:spPr>
        <p:txBody>
          <a:bodyPr/>
          <a:lstStyle>
            <a:lvl1pPr>
              <a:defRPr/>
            </a:lvl1pPr>
          </a:lstStyle>
          <a:p>
            <a:pPr>
              <a:defRPr/>
            </a:pPr>
            <a:fld id="{036E8CA8-5D3C-4471-BA5D-3F853CF78CB1}" type="slidenum">
              <a:rPr lang="en-CA"/>
              <a:pPr>
                <a:defRPr/>
              </a:pPr>
              <a:t>‹#›</a:t>
            </a:fld>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a/url?sa=i&amp;source=images&amp;cd=&amp;cad=rja&amp;docid=rA6vodhZiGFSlM&amp;tbnid=QEqNBmBe-PZU5M:&amp;ved=0CAgQjRwwAA&amp;url=http://www.bccf.com/steelhead/donate-contact.htm&amp;ei=m7Y1UuLJEdiu4APX-IG4Ag&amp;psig=AFQjCNGF7CTuFfAvF9PZNEv8_5nITTVcig&amp;ust=1379338267323962" TargetMode="Externa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2016</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805264"/>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75856" y="6165304"/>
            <a:ext cx="2016224" cy="338554"/>
          </a:xfrm>
          <a:prstGeom prst="rect">
            <a:avLst/>
          </a:prstGeom>
        </p:spPr>
        <p:txBody>
          <a:bodyPr wrap="square">
            <a:spAutoFit/>
          </a:bodyPr>
          <a:lstStyle/>
          <a:p>
            <a:pPr algn="ctr"/>
            <a:r>
              <a:rPr lang="en-CA" sz="1600" b="1" dirty="0"/>
              <a:t>By: Jon George </a:t>
            </a:r>
          </a:p>
        </p:txBody>
      </p:sp>
      <p:pic>
        <p:nvPicPr>
          <p:cNvPr id="1026" name="Picture 2" descr="C:\Users\Jon\Pictures\2016-04-16\IMGP3379.JPG"/>
          <p:cNvPicPr>
            <a:picLocks noChangeAspect="1" noChangeArrowheads="1"/>
          </p:cNvPicPr>
          <p:nvPr/>
        </p:nvPicPr>
        <p:blipFill>
          <a:blip r:embed="rId4" cstate="print"/>
          <a:srcRect/>
          <a:stretch>
            <a:fillRect/>
          </a:stretch>
        </p:blipFill>
        <p:spPr bwMode="auto">
          <a:xfrm>
            <a:off x="755576" y="1484784"/>
            <a:ext cx="7614387" cy="41044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2012</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754326"/>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682"/>
          <p:cNvSpPr>
            <a:spLocks noGrp="1" noChangeArrowheads="1"/>
          </p:cNvSpPr>
          <p:nvPr>
            <p:ph type="title"/>
          </p:nvPr>
        </p:nvSpPr>
        <p:spPr>
          <a:xfrm>
            <a:off x="899592" y="260648"/>
            <a:ext cx="8435280" cy="1143000"/>
          </a:xfrm>
        </p:spPr>
        <p:txBody>
          <a:bodyPr>
            <a:normAutofit fontScale="90000"/>
          </a:bodyPr>
          <a:lstStyle/>
          <a:p>
            <a:pPr algn="l" eaLnBrk="1" hangingPunct="1"/>
            <a:br>
              <a:rPr lang="en-CA" sz="1600" b="1" dirty="0"/>
            </a:br>
            <a:r>
              <a:rPr lang="en-CA" sz="2800" b="1" dirty="0">
                <a:solidFill>
                  <a:srgbClr val="FF0000"/>
                </a:solidFill>
              </a:rPr>
              <a:t>Adult </a:t>
            </a:r>
            <a:r>
              <a:rPr lang="en-CA" sz="3100" b="1" dirty="0">
                <a:solidFill>
                  <a:srgbClr val="FF0000"/>
                </a:solidFill>
              </a:rPr>
              <a:t>Steelhead Life History from Scale Sample  </a:t>
            </a:r>
            <a:br>
              <a:rPr lang="en-CA" sz="3100" b="1" dirty="0">
                <a:solidFill>
                  <a:srgbClr val="FF0000"/>
                </a:solidFill>
              </a:rPr>
            </a:br>
            <a:r>
              <a:rPr lang="en-CA" sz="3100" b="1" dirty="0">
                <a:solidFill>
                  <a:srgbClr val="FF0000"/>
                </a:solidFill>
              </a:rPr>
              <a:t>               (Recorded on Excel Database)</a:t>
            </a:r>
            <a:br>
              <a:rPr lang="en-CA" sz="2000" b="1" dirty="0">
                <a:solidFill>
                  <a:srgbClr val="FF0000"/>
                </a:solidFill>
              </a:rPr>
            </a:br>
            <a:br>
              <a:rPr lang="en-CA" sz="2000" b="1" dirty="0">
                <a:solidFill>
                  <a:srgbClr val="FF0000"/>
                </a:solidFill>
              </a:rPr>
            </a:br>
            <a:endParaRPr lang="en-CA" sz="2000" b="1" dirty="0">
              <a:solidFill>
                <a:srgbClr val="FF0000"/>
              </a:solidFill>
            </a:endParaRPr>
          </a:p>
        </p:txBody>
      </p:sp>
      <p:sp>
        <p:nvSpPr>
          <p:cNvPr id="11267" name="Text Box 3747"/>
          <p:cNvSpPr txBox="1">
            <a:spLocks noChangeArrowheads="1"/>
          </p:cNvSpPr>
          <p:nvPr/>
        </p:nvSpPr>
        <p:spPr bwMode="auto">
          <a:xfrm>
            <a:off x="5148263" y="620713"/>
            <a:ext cx="3527425" cy="366712"/>
          </a:xfrm>
          <a:prstGeom prst="rect">
            <a:avLst/>
          </a:prstGeom>
          <a:noFill/>
          <a:ln w="9525">
            <a:noFill/>
            <a:miter lim="800000"/>
            <a:headEnd/>
            <a:tailEnd/>
          </a:ln>
        </p:spPr>
        <p:txBody>
          <a:bodyPr>
            <a:spAutoFit/>
          </a:bodyPr>
          <a:lstStyle/>
          <a:p>
            <a:pPr>
              <a:spcBef>
                <a:spcPct val="50000"/>
              </a:spcBef>
            </a:pPr>
            <a:endParaRPr lang="en-US" sz="1800" dirty="0"/>
          </a:p>
        </p:txBody>
      </p:sp>
      <p:sp>
        <p:nvSpPr>
          <p:cNvPr id="11268" name="Text Box 3748"/>
          <p:cNvSpPr txBox="1">
            <a:spLocks noChangeArrowheads="1"/>
          </p:cNvSpPr>
          <p:nvPr/>
        </p:nvSpPr>
        <p:spPr bwMode="auto">
          <a:xfrm>
            <a:off x="468313" y="6237288"/>
            <a:ext cx="8207375" cy="523220"/>
          </a:xfrm>
          <a:prstGeom prst="rect">
            <a:avLst/>
          </a:prstGeom>
          <a:noFill/>
          <a:ln w="9525">
            <a:noFill/>
            <a:miter lim="800000"/>
            <a:headEnd/>
            <a:tailEnd/>
          </a:ln>
        </p:spPr>
        <p:txBody>
          <a:bodyPr>
            <a:spAutoFit/>
          </a:bodyPr>
          <a:lstStyle/>
          <a:p>
            <a:pPr>
              <a:spcBef>
                <a:spcPct val="50000"/>
              </a:spcBef>
            </a:pPr>
            <a:r>
              <a:rPr lang="en-CA" sz="1400" b="1" dirty="0"/>
              <a:t>Legend: Flen. (fork length mm.), Spw. (# of spawns), Lk/Sp (# lake years @ first spawn), St. (# stream years), Lk. (# lake years), Age (total age), Mat. (age at maturity)</a:t>
            </a:r>
          </a:p>
        </p:txBody>
      </p:sp>
      <p:graphicFrame>
        <p:nvGraphicFramePr>
          <p:cNvPr id="48075" name="Group 1995"/>
          <p:cNvGraphicFramePr>
            <a:graphicFrameLocks noGrp="1"/>
          </p:cNvGraphicFramePr>
          <p:nvPr/>
        </p:nvGraphicFramePr>
        <p:xfrm>
          <a:off x="611188" y="1412875"/>
          <a:ext cx="7561210" cy="4685030"/>
        </p:xfrm>
        <a:graphic>
          <a:graphicData uri="http://schemas.openxmlformats.org/drawingml/2006/table">
            <a:tbl>
              <a:tblPr/>
              <a:tblGrid>
                <a:gridCol w="716561">
                  <a:extLst>
                    <a:ext uri="{9D8B030D-6E8A-4147-A177-3AD203B41FA5}">
                      <a16:colId xmlns:a16="http://schemas.microsoft.com/office/drawing/2014/main" val="20000"/>
                    </a:ext>
                  </a:extLst>
                </a:gridCol>
                <a:gridCol w="261246">
                  <a:extLst>
                    <a:ext uri="{9D8B030D-6E8A-4147-A177-3AD203B41FA5}">
                      <a16:colId xmlns:a16="http://schemas.microsoft.com/office/drawing/2014/main" val="20001"/>
                    </a:ext>
                  </a:extLst>
                </a:gridCol>
                <a:gridCol w="716561">
                  <a:extLst>
                    <a:ext uri="{9D8B030D-6E8A-4147-A177-3AD203B41FA5}">
                      <a16:colId xmlns:a16="http://schemas.microsoft.com/office/drawing/2014/main" val="20002"/>
                    </a:ext>
                  </a:extLst>
                </a:gridCol>
                <a:gridCol w="261246">
                  <a:extLst>
                    <a:ext uri="{9D8B030D-6E8A-4147-A177-3AD203B41FA5}">
                      <a16:colId xmlns:a16="http://schemas.microsoft.com/office/drawing/2014/main" val="20003"/>
                    </a:ext>
                  </a:extLst>
                </a:gridCol>
                <a:gridCol w="716561">
                  <a:extLst>
                    <a:ext uri="{9D8B030D-6E8A-4147-A177-3AD203B41FA5}">
                      <a16:colId xmlns:a16="http://schemas.microsoft.com/office/drawing/2014/main" val="20004"/>
                    </a:ext>
                  </a:extLst>
                </a:gridCol>
                <a:gridCol w="261246">
                  <a:extLst>
                    <a:ext uri="{9D8B030D-6E8A-4147-A177-3AD203B41FA5}">
                      <a16:colId xmlns:a16="http://schemas.microsoft.com/office/drawing/2014/main" val="20005"/>
                    </a:ext>
                  </a:extLst>
                </a:gridCol>
                <a:gridCol w="716561">
                  <a:extLst>
                    <a:ext uri="{9D8B030D-6E8A-4147-A177-3AD203B41FA5}">
                      <a16:colId xmlns:a16="http://schemas.microsoft.com/office/drawing/2014/main" val="20006"/>
                    </a:ext>
                  </a:extLst>
                </a:gridCol>
                <a:gridCol w="261246">
                  <a:extLst>
                    <a:ext uri="{9D8B030D-6E8A-4147-A177-3AD203B41FA5}">
                      <a16:colId xmlns:a16="http://schemas.microsoft.com/office/drawing/2014/main" val="20007"/>
                    </a:ext>
                  </a:extLst>
                </a:gridCol>
                <a:gridCol w="716561">
                  <a:extLst>
                    <a:ext uri="{9D8B030D-6E8A-4147-A177-3AD203B41FA5}">
                      <a16:colId xmlns:a16="http://schemas.microsoft.com/office/drawing/2014/main" val="20008"/>
                    </a:ext>
                  </a:extLst>
                </a:gridCol>
                <a:gridCol w="261246">
                  <a:extLst>
                    <a:ext uri="{9D8B030D-6E8A-4147-A177-3AD203B41FA5}">
                      <a16:colId xmlns:a16="http://schemas.microsoft.com/office/drawing/2014/main" val="20009"/>
                    </a:ext>
                  </a:extLst>
                </a:gridCol>
                <a:gridCol w="716561">
                  <a:extLst>
                    <a:ext uri="{9D8B030D-6E8A-4147-A177-3AD203B41FA5}">
                      <a16:colId xmlns:a16="http://schemas.microsoft.com/office/drawing/2014/main" val="20010"/>
                    </a:ext>
                  </a:extLst>
                </a:gridCol>
                <a:gridCol w="261246">
                  <a:extLst>
                    <a:ext uri="{9D8B030D-6E8A-4147-A177-3AD203B41FA5}">
                      <a16:colId xmlns:a16="http://schemas.microsoft.com/office/drawing/2014/main" val="20011"/>
                    </a:ext>
                  </a:extLst>
                </a:gridCol>
                <a:gridCol w="716561">
                  <a:extLst>
                    <a:ext uri="{9D8B030D-6E8A-4147-A177-3AD203B41FA5}">
                      <a16:colId xmlns:a16="http://schemas.microsoft.com/office/drawing/2014/main" val="20012"/>
                    </a:ext>
                  </a:extLst>
                </a:gridCol>
                <a:gridCol w="261246">
                  <a:extLst>
                    <a:ext uri="{9D8B030D-6E8A-4147-A177-3AD203B41FA5}">
                      <a16:colId xmlns:a16="http://schemas.microsoft.com/office/drawing/2014/main" val="20013"/>
                    </a:ext>
                  </a:extLst>
                </a:gridCol>
                <a:gridCol w="716561">
                  <a:extLst>
                    <a:ext uri="{9D8B030D-6E8A-4147-A177-3AD203B41FA5}">
                      <a16:colId xmlns:a16="http://schemas.microsoft.com/office/drawing/2014/main" val="20014"/>
                    </a:ext>
                  </a:extLst>
                </a:gridCol>
              </a:tblGrid>
              <a:tr h="1809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Flen</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Sex</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Spw</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Lk/Sp</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St.</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Lk.</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Age</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Mat.</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450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380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470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510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580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600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540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340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680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8</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470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510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610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7</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8</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690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9</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8</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640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6</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490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603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580</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2</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1</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3</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Arial"/>
                        </a:rPr>
                        <a:t> </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CA" sz="1100" b="1" i="0" u="none" strike="noStrike" cap="none" normalizeH="0" baseline="0" dirty="0">
                          <a:ln>
                            <a:noFill/>
                          </a:ln>
                          <a:solidFill>
                            <a:srgbClr val="000000"/>
                          </a:solidFill>
                          <a:effectLst/>
                          <a:latin typeface="Calibri" pitchFamily="34" charset="0"/>
                        </a:rPr>
                        <a:t>4</a:t>
                      </a:r>
                      <a:endParaRPr kumimoji="0" lang="en-CA" sz="2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251520" y="548680"/>
            <a:ext cx="8640960" cy="576063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51520" y="548680"/>
            <a:ext cx="8640960" cy="57606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251520" y="548680"/>
            <a:ext cx="8712968" cy="576064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sz="quarter"/>
          </p:nvPr>
        </p:nvSpPr>
        <p:spPr>
          <a:xfrm>
            <a:off x="467544" y="116632"/>
            <a:ext cx="8229600" cy="1143000"/>
          </a:xfrm>
        </p:spPr>
        <p:txBody>
          <a:bodyPr/>
          <a:lstStyle/>
          <a:p>
            <a:r>
              <a:rPr lang="en-US" b="1" dirty="0">
                <a:solidFill>
                  <a:srgbClr val="FF0000"/>
                </a:solidFill>
              </a:rPr>
              <a:t>Smolting History 2016</a:t>
            </a:r>
          </a:p>
        </p:txBody>
      </p:sp>
      <p:pic>
        <p:nvPicPr>
          <p:cNvPr id="15366" name="irc_mi" descr="http://www.bccf.com/steelhead/graphics/photos/sthd-smolt-in-hand.jpg">
            <a:hlinkClick r:id="rId2"/>
          </p:cNvPr>
          <p:cNvPicPr>
            <a:picLocks noGrp="1"/>
          </p:cNvPicPr>
          <p:nvPr>
            <p:ph sz="quarter" idx="4"/>
          </p:nvPr>
        </p:nvPicPr>
        <p:blipFill>
          <a:blip r:embed="rId3" cstate="print"/>
          <a:stretch>
            <a:fillRect/>
          </a:stretch>
        </p:blipFill>
        <p:spPr>
          <a:xfrm>
            <a:off x="4932040" y="4149080"/>
            <a:ext cx="3456384" cy="2088232"/>
          </a:xfrm>
        </p:spPr>
      </p:pic>
      <p:pic>
        <p:nvPicPr>
          <p:cNvPr id="9" name="Content Placeholder 8"/>
          <p:cNvPicPr>
            <a:picLocks noGrp="1"/>
          </p:cNvPicPr>
          <p:nvPr>
            <p:ph sz="quarter" idx="1"/>
          </p:nvPr>
        </p:nvPicPr>
        <p:blipFill>
          <a:blip r:embed="rId4" cstate="print"/>
          <a:srcRect/>
          <a:stretch>
            <a:fillRect/>
          </a:stretch>
        </p:blipFill>
        <p:spPr bwMode="auto">
          <a:xfrm>
            <a:off x="755576" y="1268760"/>
            <a:ext cx="3258489" cy="2185988"/>
          </a:xfrm>
          <a:prstGeom prst="rect">
            <a:avLst/>
          </a:prstGeom>
          <a:noFill/>
          <a:ln w="9525">
            <a:noFill/>
            <a:miter lim="800000"/>
            <a:headEnd/>
            <a:tailEnd/>
          </a:ln>
        </p:spPr>
      </p:pic>
      <p:pic>
        <p:nvPicPr>
          <p:cNvPr id="15" name="Content Placeholder 14"/>
          <p:cNvPicPr>
            <a:picLocks noGrp="1"/>
          </p:cNvPicPr>
          <p:nvPr>
            <p:ph sz="quarter" idx="3"/>
          </p:nvPr>
        </p:nvPicPr>
        <p:blipFill>
          <a:blip r:embed="rId5" cstate="print"/>
          <a:srcRect/>
          <a:stretch>
            <a:fillRect/>
          </a:stretch>
        </p:blipFill>
        <p:spPr bwMode="auto">
          <a:xfrm>
            <a:off x="755576" y="4149080"/>
            <a:ext cx="3271077" cy="2187575"/>
          </a:xfrm>
          <a:prstGeom prst="rect">
            <a:avLst/>
          </a:prstGeom>
          <a:noFill/>
          <a:ln w="9525">
            <a:noFill/>
            <a:miter lim="800000"/>
            <a:headEnd/>
            <a:tailEnd/>
          </a:ln>
        </p:spPr>
      </p:pic>
      <p:pic>
        <p:nvPicPr>
          <p:cNvPr id="8" name="Content Placeholder 7"/>
          <p:cNvPicPr>
            <a:picLocks noGrp="1"/>
          </p:cNvPicPr>
          <p:nvPr>
            <p:ph sz="quarter" idx="2"/>
          </p:nvPr>
        </p:nvPicPr>
        <p:blipFill>
          <a:blip r:embed="rId6" cstate="print"/>
          <a:srcRect/>
          <a:stretch>
            <a:fillRect/>
          </a:stretch>
        </p:blipFill>
        <p:spPr bwMode="auto">
          <a:xfrm>
            <a:off x="5004048" y="1268760"/>
            <a:ext cx="3312368" cy="21859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sz="quarter"/>
          </p:nvPr>
        </p:nvSpPr>
        <p:spPr>
          <a:xfrm>
            <a:off x="467544" y="188640"/>
            <a:ext cx="8229600" cy="1143000"/>
          </a:xfrm>
        </p:spPr>
        <p:txBody>
          <a:bodyPr/>
          <a:lstStyle/>
          <a:p>
            <a:r>
              <a:rPr lang="en-CA" b="1" dirty="0">
                <a:solidFill>
                  <a:srgbClr val="FF0000"/>
                </a:solidFill>
              </a:rPr>
              <a:t>Steelhead Maturity</a:t>
            </a:r>
          </a:p>
        </p:txBody>
      </p:sp>
      <p:pic>
        <p:nvPicPr>
          <p:cNvPr id="1026" name="Picture 2" descr="C:\Users\Jon\Pictures\2014-07-26\jackson (11).JPG"/>
          <p:cNvPicPr>
            <a:picLocks noGrp="1" noChangeAspect="1" noChangeArrowheads="1"/>
          </p:cNvPicPr>
          <p:nvPr>
            <p:ph sz="quarter" idx="4"/>
          </p:nvPr>
        </p:nvPicPr>
        <p:blipFill>
          <a:blip r:embed="rId2" cstate="print"/>
          <a:srcRect/>
          <a:stretch>
            <a:fillRect/>
          </a:stretch>
        </p:blipFill>
        <p:spPr bwMode="auto">
          <a:xfrm>
            <a:off x="5220072" y="4077072"/>
            <a:ext cx="2916767" cy="2187575"/>
          </a:xfrm>
          <a:prstGeom prst="rect">
            <a:avLst/>
          </a:prstGeom>
          <a:noFill/>
        </p:spPr>
      </p:pic>
      <p:pic>
        <p:nvPicPr>
          <p:cNvPr id="11" name="Content Placeholder 10"/>
          <p:cNvPicPr>
            <a:picLocks noGrp="1"/>
          </p:cNvPicPr>
          <p:nvPr>
            <p:ph sz="quarter" idx="2"/>
          </p:nvPr>
        </p:nvPicPr>
        <p:blipFill>
          <a:blip r:embed="rId3" cstate="print"/>
          <a:srcRect/>
          <a:stretch>
            <a:fillRect/>
          </a:stretch>
        </p:blipFill>
        <p:spPr bwMode="auto">
          <a:xfrm>
            <a:off x="4985699" y="1600200"/>
            <a:ext cx="3363602" cy="2185988"/>
          </a:xfrm>
          <a:prstGeom prst="rect">
            <a:avLst/>
          </a:prstGeom>
          <a:noFill/>
          <a:ln w="9525">
            <a:noFill/>
            <a:miter lim="800000"/>
            <a:headEnd/>
            <a:tailEnd/>
          </a:ln>
        </p:spPr>
      </p:pic>
      <p:pic>
        <p:nvPicPr>
          <p:cNvPr id="13" name="Content Placeholder 12"/>
          <p:cNvPicPr>
            <a:picLocks noGrp="1"/>
          </p:cNvPicPr>
          <p:nvPr>
            <p:ph sz="quarter" idx="3"/>
          </p:nvPr>
        </p:nvPicPr>
        <p:blipFill>
          <a:blip r:embed="rId4" cstate="print"/>
          <a:srcRect/>
          <a:stretch>
            <a:fillRect/>
          </a:stretch>
        </p:blipFill>
        <p:spPr bwMode="auto">
          <a:xfrm>
            <a:off x="755576" y="4077072"/>
            <a:ext cx="3281363" cy="2187575"/>
          </a:xfrm>
          <a:prstGeom prst="rect">
            <a:avLst/>
          </a:prstGeom>
          <a:noFill/>
          <a:ln w="9525">
            <a:noFill/>
            <a:miter lim="800000"/>
            <a:headEnd/>
            <a:tailEnd/>
          </a:ln>
        </p:spPr>
      </p:pic>
      <p:pic>
        <p:nvPicPr>
          <p:cNvPr id="8" name="Content Placeholder 7"/>
          <p:cNvPicPr>
            <a:picLocks noGrp="1"/>
          </p:cNvPicPr>
          <p:nvPr>
            <p:ph sz="quarter" idx="1"/>
          </p:nvPr>
        </p:nvPicPr>
        <p:blipFill>
          <a:blip r:embed="rId5" cstate="print"/>
          <a:srcRect/>
          <a:stretch>
            <a:fillRect/>
          </a:stretch>
        </p:blipFill>
        <p:spPr bwMode="auto">
          <a:xfrm>
            <a:off x="842148" y="1600200"/>
            <a:ext cx="3268704" cy="21859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Repeat Spawners</a:t>
            </a:r>
          </a:p>
        </p:txBody>
      </p:sp>
      <p:pic>
        <p:nvPicPr>
          <p:cNvPr id="17414" name="Picture 4" descr="C:\Users\Jon\Pictures\dad's pix\IMGP2808.jpg"/>
          <p:cNvPicPr>
            <a:picLocks noGrp="1" noChangeAspect="1" noChangeArrowheads="1"/>
          </p:cNvPicPr>
          <p:nvPr>
            <p:ph sz="quarter" idx="4294967295"/>
          </p:nvPr>
        </p:nvPicPr>
        <p:blipFill>
          <a:blip r:embed="rId2" cstate="print"/>
          <a:srcRect/>
          <a:stretch>
            <a:fillRect/>
          </a:stretch>
        </p:blipFill>
        <p:spPr>
          <a:xfrm>
            <a:off x="5292080" y="4365104"/>
            <a:ext cx="3240360" cy="2160240"/>
          </a:xfrm>
          <a:noFill/>
        </p:spPr>
      </p:pic>
      <p:sp>
        <p:nvSpPr>
          <p:cNvPr id="6" name="TextBox 5"/>
          <p:cNvSpPr txBox="1"/>
          <p:nvPr/>
        </p:nvSpPr>
        <p:spPr>
          <a:xfrm>
            <a:off x="107504" y="4437112"/>
            <a:ext cx="4752528" cy="1477328"/>
          </a:xfrm>
          <a:prstGeom prst="rect">
            <a:avLst/>
          </a:prstGeom>
          <a:noFill/>
        </p:spPr>
        <p:txBody>
          <a:bodyPr wrap="square" rtlCol="0">
            <a:spAutoFit/>
          </a:bodyPr>
          <a:lstStyle/>
          <a:p>
            <a:r>
              <a:rPr lang="en-CA" sz="1800" b="1" dirty="0">
                <a:solidFill>
                  <a:srgbClr val="FF0000"/>
                </a:solidFill>
              </a:rPr>
              <a:t>A healthy adult Steelhead population:</a:t>
            </a:r>
          </a:p>
          <a:p>
            <a:endParaRPr lang="en-CA" sz="1800" b="1" dirty="0">
              <a:solidFill>
                <a:srgbClr val="FF0000"/>
              </a:solidFill>
            </a:endParaRPr>
          </a:p>
          <a:p>
            <a:r>
              <a:rPr lang="en-CA" sz="1800" b="1" dirty="0"/>
              <a:t>55% repeat spawners = 45% total annual mortality (30% natural mortality, 15% fishing mortality or harvest)</a:t>
            </a:r>
          </a:p>
        </p:txBody>
      </p:sp>
      <p:pic>
        <p:nvPicPr>
          <p:cNvPr id="7" name="Picture 6"/>
          <p:cNvPicPr/>
          <p:nvPr/>
        </p:nvPicPr>
        <p:blipFill>
          <a:blip r:embed="rId3" cstate="print"/>
          <a:srcRect/>
          <a:stretch>
            <a:fillRect/>
          </a:stretch>
        </p:blipFill>
        <p:spPr bwMode="auto">
          <a:xfrm>
            <a:off x="323528" y="1268760"/>
            <a:ext cx="4139952" cy="288032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4644008" y="1268760"/>
            <a:ext cx="4139952" cy="28803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Documenting the status of wild steelhead populations</a:t>
            </a:r>
          </a:p>
          <a:p>
            <a:r>
              <a:rPr lang="en-CA" sz="2000" b="1" dirty="0"/>
              <a:t>  in tributaries of North West Lake Superior using adult </a:t>
            </a:r>
          </a:p>
          <a:p>
            <a:r>
              <a:rPr lang="en-CA" sz="2000" b="1" dirty="0"/>
              <a:t>  population estimates and life history characteristics</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77500" lnSpcReduction="20000"/>
          </a:bodyPr>
          <a:lstStyle/>
          <a:p>
            <a:pPr marL="457200" indent="-457200" eaLnBrk="1" hangingPunct="1">
              <a:lnSpc>
                <a:spcPct val="80000"/>
              </a:lnSpc>
              <a:buFontTx/>
              <a:buNone/>
            </a:pPr>
            <a:r>
              <a:rPr lang="en-CA" sz="2100" dirty="0"/>
              <a:t>        </a:t>
            </a:r>
            <a:r>
              <a:rPr lang="en-CA" sz="2100" b="1" dirty="0">
                <a:solidFill>
                  <a:srgbClr val="FF0000"/>
                </a:solidFill>
              </a:rPr>
              <a:t>Figure A</a:t>
            </a:r>
          </a:p>
          <a:p>
            <a:pPr marL="457200" indent="-457200" eaLnBrk="1" hangingPunct="1">
              <a:lnSpc>
                <a:spcPct val="80000"/>
              </a:lnSpc>
              <a:buFontTx/>
              <a:buNone/>
            </a:pPr>
            <a:r>
              <a:rPr lang="en-CA" sz="2100" b="1" dirty="0">
                <a:solidFill>
                  <a:srgbClr val="FF0000"/>
                </a:solidFill>
              </a:rPr>
              <a:t>        </a:t>
            </a:r>
          </a:p>
          <a:p>
            <a:pPr marL="457200" indent="-457200" eaLnBrk="1" hangingPunct="1">
              <a:lnSpc>
                <a:spcPct val="80000"/>
              </a:lnSpc>
              <a:buFontTx/>
              <a:buNone/>
            </a:pPr>
            <a:r>
              <a:rPr lang="en-CA" sz="2100" b="1" dirty="0">
                <a:solidFill>
                  <a:srgbClr val="FF0000"/>
                </a:solidFill>
              </a:rPr>
              <a:t>         Length to Weight</a:t>
            </a:r>
          </a:p>
          <a:p>
            <a:pPr marL="457200" indent="-457200" eaLnBrk="1" hangingPunct="1">
              <a:lnSpc>
                <a:spcPct val="80000"/>
              </a:lnSpc>
              <a:buFontTx/>
              <a:buNone/>
            </a:pPr>
            <a:endParaRPr lang="en-CA" sz="1400" b="1" dirty="0">
              <a:solidFill>
                <a:srgbClr val="FF0000"/>
              </a:solidFill>
            </a:endParaRPr>
          </a:p>
          <a:p>
            <a:pPr marL="457200" indent="-457200" eaLnBrk="1" hangingPunct="1">
              <a:lnSpc>
                <a:spcPct val="80000"/>
              </a:lnSpc>
            </a:pPr>
            <a:r>
              <a:rPr lang="en-CA" sz="2100" b="1" dirty="0"/>
              <a:t>A 60 cm. (24”) steelhead weighs 2.5 kg. or 5.5 Lbs.</a:t>
            </a:r>
          </a:p>
          <a:p>
            <a:pPr marL="457200" indent="-457200" eaLnBrk="1" hangingPunct="1">
              <a:lnSpc>
                <a:spcPct val="80000"/>
              </a:lnSpc>
            </a:pPr>
            <a:r>
              <a:rPr lang="en-CA" sz="2100" b="1" dirty="0"/>
              <a:t>A 75 cm. (30”) steelhead weighs 3.8 kg or 8.5 Lbs.</a:t>
            </a:r>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400" b="1" dirty="0"/>
          </a:p>
          <a:p>
            <a:pPr marL="457200" indent="-457200" eaLnBrk="1" hangingPunct="1">
              <a:lnSpc>
                <a:spcPct val="80000"/>
              </a:lnSpc>
            </a:pPr>
            <a:endParaRPr lang="en-CA" sz="1900" dirty="0"/>
          </a:p>
          <a:p>
            <a:pPr marL="457200" indent="-457200" eaLnBrk="1" hangingPunct="1">
              <a:lnSpc>
                <a:spcPct val="80000"/>
              </a:lnSpc>
              <a:buFontTx/>
              <a:buNone/>
            </a:pPr>
            <a:r>
              <a:rPr lang="en-CA" sz="1900" dirty="0"/>
              <a:t>        </a:t>
            </a:r>
            <a:r>
              <a:rPr lang="en-CA" sz="1900" b="1" dirty="0">
                <a:solidFill>
                  <a:srgbClr val="FF0000"/>
                </a:solidFill>
              </a:rPr>
              <a:t>Figure B</a:t>
            </a:r>
          </a:p>
          <a:p>
            <a:pPr marL="457200" indent="-457200" eaLnBrk="1" hangingPunct="1">
              <a:lnSpc>
                <a:spcPct val="80000"/>
              </a:lnSpc>
              <a:buFontTx/>
              <a:buNone/>
            </a:pPr>
            <a:endParaRPr lang="en-CA" sz="1900" b="1" dirty="0">
              <a:solidFill>
                <a:srgbClr val="FF0000"/>
              </a:solidFill>
            </a:endParaRPr>
          </a:p>
          <a:p>
            <a:pPr marL="457200" indent="-457200" eaLnBrk="1" hangingPunct="1">
              <a:lnSpc>
                <a:spcPct val="80000"/>
              </a:lnSpc>
              <a:buFontTx/>
              <a:buNone/>
            </a:pPr>
            <a:r>
              <a:rPr lang="en-CA" sz="1900" b="1" dirty="0">
                <a:solidFill>
                  <a:srgbClr val="FF0000"/>
                </a:solidFill>
              </a:rPr>
              <a:t>         Fork Length to Age</a:t>
            </a:r>
          </a:p>
          <a:p>
            <a:pPr marL="457200" indent="-457200" eaLnBrk="1" hangingPunct="1">
              <a:lnSpc>
                <a:spcPct val="80000"/>
              </a:lnSpc>
              <a:buFontTx/>
              <a:buNone/>
            </a:pPr>
            <a:endParaRPr lang="en-CA" sz="1400" b="1" dirty="0">
              <a:solidFill>
                <a:srgbClr val="FF0000"/>
              </a:solidFill>
            </a:endParaRPr>
          </a:p>
          <a:p>
            <a:pPr marL="457200" indent="-457200" eaLnBrk="1" hangingPunct="1">
              <a:lnSpc>
                <a:spcPct val="80000"/>
              </a:lnSpc>
            </a:pPr>
            <a:r>
              <a:rPr lang="en-CA" sz="2100" b="1" dirty="0"/>
              <a:t>A 50 cm. (20”) steelhead is 3 years old</a:t>
            </a:r>
          </a:p>
          <a:p>
            <a:pPr marL="457200" indent="-457200" eaLnBrk="1" hangingPunct="1">
              <a:lnSpc>
                <a:spcPct val="80000"/>
              </a:lnSpc>
            </a:pPr>
            <a:r>
              <a:rPr lang="en-CA" sz="2100" b="1" dirty="0"/>
              <a:t>A 70 cm. (28”) steelhead is 7 years old</a:t>
            </a:r>
          </a:p>
          <a:p>
            <a:pPr marL="457200" indent="-457200" eaLnBrk="1" hangingPunct="1">
              <a:lnSpc>
                <a:spcPct val="80000"/>
              </a:lnSpc>
            </a:pPr>
            <a:endParaRPr lang="en-CA" sz="2100" b="1" dirty="0"/>
          </a:p>
          <a:p>
            <a:pPr marL="457200" indent="-457200" eaLnBrk="1" hangingPunct="1">
              <a:lnSpc>
                <a:spcPct val="80000"/>
              </a:lnSpc>
              <a:buNone/>
            </a:pPr>
            <a:r>
              <a:rPr lang="en-CA" sz="2300" b="1" dirty="0">
                <a:solidFill>
                  <a:srgbClr val="002060"/>
                </a:solidFill>
              </a:rPr>
              <a:t>Note:  Length at age will vary depending</a:t>
            </a:r>
          </a:p>
          <a:p>
            <a:pPr marL="457200" indent="-457200" eaLnBrk="1" hangingPunct="1">
              <a:lnSpc>
                <a:spcPct val="80000"/>
              </a:lnSpc>
              <a:buNone/>
            </a:pPr>
            <a:r>
              <a:rPr lang="en-CA" sz="23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39750" y="-458788"/>
            <a:ext cx="8229600" cy="1601788"/>
          </a:xfrm>
        </p:spPr>
        <p:txBody>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pic>
        <p:nvPicPr>
          <p:cNvPr id="11" name="Picture 10"/>
          <p:cNvPicPr/>
          <p:nvPr/>
        </p:nvPicPr>
        <p:blipFill>
          <a:blip r:embed="rId2" cstate="print"/>
          <a:srcRect/>
          <a:stretch>
            <a:fillRect/>
          </a:stretch>
        </p:blipFill>
        <p:spPr bwMode="auto">
          <a:xfrm>
            <a:off x="107504" y="4077072"/>
            <a:ext cx="3456383" cy="2232248"/>
          </a:xfrm>
          <a:prstGeom prst="rect">
            <a:avLst/>
          </a:prstGeom>
          <a:noFill/>
          <a:ln w="9525">
            <a:noFill/>
            <a:miter lim="800000"/>
            <a:headEnd/>
            <a:tailEnd/>
          </a:ln>
        </p:spPr>
      </p:pic>
      <p:pic>
        <p:nvPicPr>
          <p:cNvPr id="12" name="Picture 11"/>
          <p:cNvPicPr/>
          <p:nvPr/>
        </p:nvPicPr>
        <p:blipFill>
          <a:blip r:embed="rId3" cstate="print"/>
          <a:srcRect/>
          <a:stretch>
            <a:fillRect/>
          </a:stretch>
        </p:blipFill>
        <p:spPr bwMode="auto">
          <a:xfrm>
            <a:off x="107504" y="1196752"/>
            <a:ext cx="3384376" cy="2232248"/>
          </a:xfrm>
          <a:prstGeom prst="rect">
            <a:avLst/>
          </a:prstGeom>
          <a:noFill/>
          <a:ln w="9525">
            <a:noFill/>
            <a:miter lim="800000"/>
            <a:headEnd/>
            <a:tailEnd/>
          </a:ln>
        </p:spPr>
      </p:pic>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381328"/>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211960" y="1196752"/>
            <a:ext cx="4464496" cy="4832092"/>
          </a:xfrm>
          <a:prstGeom prst="rect">
            <a:avLst/>
          </a:prstGeom>
          <a:noFill/>
        </p:spPr>
        <p:txBody>
          <a:bodyPr wrap="square" rtlCol="0">
            <a:spAutoFit/>
          </a:bodyPr>
          <a:lstStyle/>
          <a:p>
            <a:r>
              <a:rPr lang="en-CA" sz="1400" b="1" dirty="0"/>
              <a:t>The adult steelhead population size in Portage Creek was 500 in 1992….increasing to over 2000 in 2003 and back down to under 300 in 2014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contribution of juveniles to the adult population Portage Creek has produced since the study began in 1991. From 2006 to 2016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the result of poor survival of juvenile steelhead from the smolt stage (migration from Portage Creek to Black Bay) to first time </a:t>
            </a:r>
            <a:r>
              <a:rPr lang="en-CA" sz="1400" b="1" dirty="0" err="1"/>
              <a:t>spawners</a:t>
            </a:r>
            <a:r>
              <a:rPr lang="en-CA" sz="1400" b="1" dirty="0"/>
              <a:t>. This decline in the steelhead population corresponds with an increase in walleye and perch in Black Bay after 2004.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215008"/>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467544" y="980728"/>
            <a:ext cx="8229600" cy="6336704"/>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Thunder Bay tributary streams support significant wild populations of steelhead.</a:t>
            </a:r>
          </a:p>
          <a:p>
            <a:pPr>
              <a:lnSpc>
                <a:spcPct val="80000"/>
              </a:lnSpc>
            </a:pPr>
            <a:r>
              <a:rPr lang="en-CA" sz="1400" b="1" dirty="0">
                <a:latin typeface="Arial" pitchFamily="34" charset="0"/>
                <a:cs typeface="Arial" pitchFamily="34" charset="0"/>
              </a:rPr>
              <a:t>The McIntyre River has an estimated spawning run of 1400 to 2000 (2010 to 2015) while a smaller urban stream, McVicar Creek had an estimated adult population of 1200 to 1500 (2014 and 2015). </a:t>
            </a:r>
          </a:p>
          <a:p>
            <a:pPr eaLnBrk="1" hangingPunct="1">
              <a:lnSpc>
                <a:spcPct val="80000"/>
              </a:lnSpc>
            </a:pPr>
            <a:r>
              <a:rPr lang="en-CA" sz="1400" b="1" dirty="0">
                <a:latin typeface="Arial" pitchFamily="34" charset="0"/>
                <a:cs typeface="Arial" pitchFamily="34" charset="0"/>
              </a:rPr>
              <a:t>The 2010 to 2011 and 2013 year classes are well represented in the adult populations (strong year classes) in most tributaries.</a:t>
            </a:r>
          </a:p>
          <a:p>
            <a:pPr eaLnBrk="1" hangingPunct="1">
              <a:lnSpc>
                <a:spcPct val="80000"/>
              </a:lnSpc>
            </a:pPr>
            <a:r>
              <a:rPr lang="en-CA" sz="1400" b="1" dirty="0">
                <a:latin typeface="Arial" pitchFamily="34" charset="0"/>
                <a:cs typeface="Arial" pitchFamily="34" charset="0"/>
              </a:rPr>
              <a:t>The adult population size, age structure and high repeat spawning levels all indicate healthy steelhead stocks in the Thunder Bay basin</a:t>
            </a:r>
            <a:r>
              <a:rPr lang="en-CA" sz="1800" b="1" dirty="0"/>
              <a:t>.</a:t>
            </a:r>
            <a:endParaRPr lang="en-CA" sz="1800" dirty="0"/>
          </a:p>
          <a:p>
            <a:pPr eaLnBrk="1" hangingPunct="1">
              <a:lnSpc>
                <a:spcPct val="80000"/>
              </a:lnSpc>
              <a:buNone/>
            </a:pPr>
            <a:r>
              <a:rPr lang="en-CA" sz="1800" dirty="0"/>
              <a:t>       </a:t>
            </a:r>
            <a:r>
              <a:rPr lang="en-CA" sz="1800" b="1" dirty="0">
                <a:solidFill>
                  <a:srgbClr val="FF0000"/>
                </a:solidFill>
              </a:rPr>
              <a:t>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what is occurring throughout Black Bay…..it’s adult steelhead population size has declined to 275 +- 147 (2015) from over 2000 (2007)… equivalent to an 86% decline.</a:t>
            </a:r>
          </a:p>
          <a:p>
            <a:pPr>
              <a:lnSpc>
                <a:spcPct val="80000"/>
              </a:lnSpc>
            </a:pPr>
            <a:r>
              <a:rPr lang="en-CA" sz="1400" b="1" dirty="0">
                <a:latin typeface="Arial" pitchFamily="34" charset="0"/>
                <a:cs typeface="Arial" pitchFamily="34" charset="0"/>
              </a:rPr>
              <a:t>Poor  survival of juveniles to first time spawning (1995 to 2016) and low angler success in major tributaries has occurred over the past five years.</a:t>
            </a:r>
          </a:p>
          <a:p>
            <a:pPr eaLnBrk="1" hangingPunct="1">
              <a:lnSpc>
                <a:spcPct val="80000"/>
              </a:lnSpc>
            </a:pPr>
            <a:r>
              <a:rPr lang="en-CA" sz="1400" b="1" dirty="0">
                <a:latin typeface="Arial" pitchFamily="34" charset="0"/>
                <a:cs typeface="Arial" pitchFamily="34" charset="0"/>
              </a:rPr>
              <a:t>Changes in the Black Bay fish community (walleye and perch abundance) is the probable  reason for the steelhead decline.</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Nipigon Bay steelhead streams appear healthy.</a:t>
            </a:r>
          </a:p>
          <a:p>
            <a:pPr eaLnBrk="1" hangingPunct="1">
              <a:lnSpc>
                <a:spcPct val="80000"/>
              </a:lnSpc>
            </a:pPr>
            <a:r>
              <a:rPr lang="en-CA" sz="1400" b="1" dirty="0">
                <a:latin typeface="Arial" pitchFamily="34" charset="0"/>
                <a:cs typeface="Arial" pitchFamily="34" charset="0"/>
              </a:rPr>
              <a:t>The 2009, 2010 and 2011 year classes in the Jackpine R. and Cypress R. are well represented.</a:t>
            </a:r>
          </a:p>
          <a:p>
            <a:pPr>
              <a:lnSpc>
                <a:spcPct val="80000"/>
              </a:lnSpc>
            </a:pPr>
            <a:r>
              <a:rPr lang="en-CA" sz="1400" b="1" dirty="0">
                <a:latin typeface="Arial" pitchFamily="34" charset="0"/>
                <a:cs typeface="Arial" pitchFamily="34" charset="0"/>
              </a:rPr>
              <a:t>The adult steelhead population in the Cypress River was estimated to be 1800 to 2300 (2013 and 2014).</a:t>
            </a:r>
          </a:p>
          <a:p>
            <a:pPr>
              <a:lnSpc>
                <a:spcPct val="80000"/>
              </a:lnSpc>
            </a:pPr>
            <a:r>
              <a:rPr lang="en-CA" sz="1400" b="1" dirty="0">
                <a:latin typeface="Arial" pitchFamily="34" charset="0"/>
                <a:cs typeface="Arial" pitchFamily="34" charset="0"/>
              </a:rPr>
              <a:t>A diverse age structure, a high percent of repeat spawning and good juvenile recruitment are all indicators of a high annual survival rate.</a:t>
            </a:r>
          </a:p>
          <a:p>
            <a:pPr eaLnBrk="1" hangingPunct="1">
              <a:lnSpc>
                <a:spcPct val="80000"/>
              </a:lnSpc>
            </a:pPr>
            <a:endParaRPr lang="en-CA" sz="1800" b="1" dirty="0"/>
          </a:p>
          <a:p>
            <a:pPr eaLnBrk="1" hangingPunct="1">
              <a:lnSpc>
                <a:spcPct val="80000"/>
              </a:lnSpc>
            </a:pPr>
            <a:endParaRPr lang="en-CA" sz="1800"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315416"/>
            <a:ext cx="8229600" cy="1143000"/>
          </a:xfrm>
        </p:spPr>
        <p:txBody>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467544" y="692696"/>
            <a:ext cx="8496944" cy="5949280"/>
          </a:xfrm>
        </p:spPr>
        <p:txBody>
          <a:bodyPr>
            <a:noAutofit/>
          </a:bodyPr>
          <a:lstStyle/>
          <a:p>
            <a:pPr eaLnBrk="1" hangingPunct="1">
              <a:lnSpc>
                <a:spcPct val="80000"/>
              </a:lnSpc>
              <a:buFontTx/>
              <a:buNone/>
              <a:defRPr/>
            </a:pPr>
            <a:r>
              <a:rPr lang="en-CA" sz="1600" dirty="0">
                <a:solidFill>
                  <a:schemeClr val="bg1"/>
                </a:solidFill>
              </a:rPr>
              <a:t>      </a:t>
            </a:r>
            <a:r>
              <a:rPr lang="en-CA" sz="1600" dirty="0"/>
              <a:t> </a:t>
            </a:r>
            <a:r>
              <a:rPr lang="en-CA" sz="1600" b="1" dirty="0"/>
              <a:t>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Neebing River Population Study:</a:t>
            </a:r>
          </a:p>
          <a:p>
            <a:pPr eaLnBrk="1" hangingPunct="1">
              <a:lnSpc>
                <a:spcPct val="80000"/>
              </a:lnSpc>
              <a:buFontTx/>
              <a:buNone/>
              <a:defRPr/>
            </a:pPr>
            <a:r>
              <a:rPr lang="en-CA" sz="1600" b="1" dirty="0"/>
              <a:t>Mike Zygmunt, Vilmars Forstmanis and Mike Stachejczuk</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and Terry Kosolowski  </a:t>
            </a:r>
          </a:p>
          <a:p>
            <a:pPr eaLnBrk="1" hangingPunct="1">
              <a:lnSpc>
                <a:spcPct val="80000"/>
              </a:lnSpc>
              <a:buFontTx/>
              <a:buNone/>
              <a:defRPr/>
            </a:pPr>
            <a:r>
              <a:rPr lang="en-CA" sz="1600" b="1" dirty="0">
                <a:solidFill>
                  <a:srgbClr val="FF0000"/>
                </a:solidFill>
              </a:rPr>
              <a:t>McVicars Creek Population Study:</a:t>
            </a:r>
          </a:p>
          <a:p>
            <a:pPr eaLnBrk="1" hangingPunct="1">
              <a:lnSpc>
                <a:spcPct val="80000"/>
              </a:lnSpc>
              <a:buFontTx/>
              <a:buNone/>
              <a:defRPr/>
            </a:pPr>
            <a:r>
              <a:rPr lang="en-CA" sz="1600" b="1" dirty="0"/>
              <a:t>Kyle Stratton, Norm and George Stieh</a:t>
            </a:r>
          </a:p>
          <a:p>
            <a:pPr eaLnBrk="1" hangingPunct="1">
              <a:lnSpc>
                <a:spcPct val="80000"/>
              </a:lnSpc>
              <a:buFontTx/>
              <a:buNone/>
              <a:defRPr/>
            </a:pPr>
            <a:r>
              <a:rPr lang="en-CA" sz="1600" b="1" dirty="0">
                <a:solidFill>
                  <a:srgbClr val="FF0000"/>
                </a:solidFill>
              </a:rPr>
              <a:t>Portage Creek Population Study:</a:t>
            </a:r>
          </a:p>
          <a:p>
            <a:pPr eaLnBrk="1" hangingPunct="1">
              <a:lnSpc>
                <a:spcPct val="80000"/>
              </a:lnSpc>
              <a:buFontTx/>
              <a:buNone/>
              <a:defRPr/>
            </a:pPr>
            <a:r>
              <a:rPr lang="en-CA" sz="1600" b="1" dirty="0"/>
              <a:t>The North Shore Steelhead Association (NSSA )membership and Upper Great Lake Management </a:t>
            </a:r>
          </a:p>
          <a:p>
            <a:pPr eaLnBrk="1" hangingPunct="1">
              <a:lnSpc>
                <a:spcPct val="80000"/>
              </a:lnSpc>
              <a:buFontTx/>
              <a:buNone/>
              <a:defRPr/>
            </a:pPr>
            <a:r>
              <a:rPr lang="en-CA" sz="1600" b="1" dirty="0"/>
              <a:t>Unit (OMNRF) staff and Thunder Bay, OMNRF. Staff</a:t>
            </a:r>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a:t>
            </a:r>
          </a:p>
          <a:p>
            <a:pPr eaLnBrk="1" hangingPunct="1">
              <a:lnSpc>
                <a:spcPct val="80000"/>
              </a:lnSpc>
              <a:buFontTx/>
              <a:buNone/>
              <a:defRPr/>
            </a:pPr>
            <a:r>
              <a:rPr lang="en-CA" sz="1600" b="1" dirty="0">
                <a:solidFill>
                  <a:srgbClr val="FF0000"/>
                </a:solidFill>
              </a:rPr>
              <a:t>Co-op Angler Steelhead Data Collection:</a:t>
            </a:r>
          </a:p>
          <a:p>
            <a:pPr eaLnBrk="1" hangingPunct="1">
              <a:lnSpc>
                <a:spcPct val="80000"/>
              </a:lnSpc>
              <a:buFontTx/>
              <a:buNone/>
              <a:defRPr/>
            </a:pPr>
            <a:r>
              <a:rPr lang="en-CA" sz="1600" b="1" dirty="0"/>
              <a:t>Thanks to all the NSSA members that collected the data.</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Corporate Sponsorship:</a:t>
            </a:r>
          </a:p>
          <a:p>
            <a:pPr eaLnBrk="1" hangingPunct="1">
              <a:lnSpc>
                <a:spcPct val="80000"/>
              </a:lnSpc>
              <a:buFontTx/>
              <a:buNone/>
              <a:defRPr/>
            </a:pPr>
            <a:r>
              <a:rPr lang="en-CA" sz="1600" b="1" dirty="0"/>
              <a:t> Normark Inc., Canada, H.A. Kidd and Company Ltd.</a:t>
            </a:r>
          </a:p>
          <a:p>
            <a:pPr eaLnBrk="1" hangingPunct="1">
              <a:lnSpc>
                <a:spcPct val="80000"/>
              </a:lnSpc>
              <a:buFontTx/>
              <a:buNone/>
              <a:defRPr/>
            </a:pPr>
            <a:r>
              <a:rPr lang="en-CA" sz="1600" b="1" dirty="0">
                <a:solidFill>
                  <a:srgbClr val="FF0000"/>
                </a:solidFill>
              </a:rPr>
              <a:t>Budget control web site: </a:t>
            </a:r>
          </a:p>
          <a:p>
            <a:pPr eaLnBrk="1" hangingPunct="1">
              <a:lnSpc>
                <a:spcPct val="80000"/>
              </a:lnSpc>
              <a:buFontTx/>
              <a:buNone/>
              <a:defRPr/>
            </a:pPr>
            <a:r>
              <a:rPr lang="en-CA" sz="1600" b="1" dirty="0"/>
              <a:t>Frank Edgson and Scott McFadden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05800" cy="1143000"/>
          </a:xfrm>
        </p:spPr>
        <p:txBody>
          <a:bodyPr>
            <a:normAutofit/>
          </a:bodyPr>
          <a:lstStyle/>
          <a:p>
            <a:r>
              <a:rPr lang="en-CA" sz="4000" b="1" dirty="0">
                <a:solidFill>
                  <a:srgbClr val="C00000"/>
                </a:solidFill>
                <a:latin typeface="Arial" pitchFamily="34" charset="0"/>
                <a:cs typeface="Arial" pitchFamily="34" charset="0"/>
              </a:rPr>
              <a:t>Future Activities</a:t>
            </a:r>
          </a:p>
        </p:txBody>
      </p:sp>
      <p:sp>
        <p:nvSpPr>
          <p:cNvPr id="4" name="TextBox 3"/>
          <p:cNvSpPr txBox="1"/>
          <p:nvPr/>
        </p:nvSpPr>
        <p:spPr>
          <a:xfrm>
            <a:off x="2195736" y="4869160"/>
            <a:ext cx="4104456" cy="1815882"/>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Maintain co-op angler program including population estimates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Continue Portage Creek research</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Annual reports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Graduate work </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Peer reviewed publications</a:t>
            </a:r>
          </a:p>
          <a:p>
            <a:pPr marL="457200" indent="-457200">
              <a:buFont typeface="Arial" panose="020B0604020202020204" pitchFamily="34" charset="0"/>
              <a:buChar char="•"/>
            </a:pPr>
            <a:r>
              <a:rPr lang="en-CA" sz="1600" b="1" dirty="0">
                <a:solidFill>
                  <a:schemeClr val="tx2">
                    <a:lumMod val="75000"/>
                  </a:schemeClr>
                </a:solidFill>
                <a:latin typeface="Arial" panose="020B0604020202020204" pitchFamily="34" charset="0"/>
                <a:cs typeface="Arial" panose="020B0604020202020204" pitchFamily="34" charset="0"/>
              </a:rPr>
              <a:t>Questions: jgeorge@tbaytel.net</a:t>
            </a:r>
          </a:p>
        </p:txBody>
      </p:sp>
      <p:pic>
        <p:nvPicPr>
          <p:cNvPr id="2050" name="Picture 2" descr="C:\Users\Jon\Pictures\2013-05-24\2013-05-09\2013-05-08\Current R. 2013 (3).JPG"/>
          <p:cNvPicPr>
            <a:picLocks noChangeAspect="1" noChangeArrowheads="1"/>
          </p:cNvPicPr>
          <p:nvPr/>
        </p:nvPicPr>
        <p:blipFill>
          <a:blip r:embed="rId2" cstate="print"/>
          <a:srcRect/>
          <a:stretch>
            <a:fillRect/>
          </a:stretch>
        </p:blipFill>
        <p:spPr bwMode="auto">
          <a:xfrm>
            <a:off x="827584" y="980728"/>
            <a:ext cx="7416824" cy="381642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rmAutofit/>
          </a:bodyPr>
          <a:lstStyle/>
          <a:p>
            <a:r>
              <a:rPr lang="en-CA" sz="2800" b="1" dirty="0">
                <a:solidFill>
                  <a:srgbClr val="FF0000"/>
                </a:solidFill>
              </a:rPr>
              <a:t>The Protection of Lake Superior’s Wild Steelhead Fishery is in Your Hands</a:t>
            </a:r>
          </a:p>
        </p:txBody>
      </p:sp>
      <p:pic>
        <p:nvPicPr>
          <p:cNvPr id="1026" name="Picture 2" descr="C:\Users\Jon\Pictures\2016-04-16\IMGP3374.JPG"/>
          <p:cNvPicPr>
            <a:picLocks noChangeAspect="1" noChangeArrowheads="1"/>
          </p:cNvPicPr>
          <p:nvPr/>
        </p:nvPicPr>
        <p:blipFill>
          <a:blip r:embed="rId2" cstate="print"/>
          <a:srcRect/>
          <a:stretch>
            <a:fillRect/>
          </a:stretch>
        </p:blipFill>
        <p:spPr bwMode="auto">
          <a:xfrm>
            <a:off x="323528" y="1268760"/>
            <a:ext cx="8496944" cy="50405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251072"/>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2016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10000"/>
          </a:bodyPr>
          <a:lstStyle/>
          <a:p>
            <a:pPr eaLnBrk="1" hangingPunct="1">
              <a:lnSpc>
                <a:spcPct val="90000"/>
              </a:lnSpc>
            </a:pPr>
            <a:r>
              <a:rPr lang="en-CA" sz="2400" b="1" dirty="0"/>
              <a:t>Six steelhead assessment projects were conducted during the spring of 2016.</a:t>
            </a:r>
          </a:p>
          <a:p>
            <a:pPr eaLnBrk="1" hangingPunct="1">
              <a:lnSpc>
                <a:spcPct val="90000"/>
              </a:lnSpc>
            </a:pPr>
            <a:r>
              <a:rPr lang="en-CA" sz="2400" b="1" dirty="0"/>
              <a:t>They are:</a:t>
            </a:r>
          </a:p>
          <a:p>
            <a:pPr eaLnBrk="1" hangingPunct="1">
              <a:lnSpc>
                <a:spcPct val="90000"/>
              </a:lnSpc>
              <a:buNone/>
            </a:pPr>
            <a:r>
              <a:rPr lang="en-CA" sz="2400" b="1" dirty="0"/>
              <a:t>    A) Neebing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MacKenzie River Steelhead Population Assessment</a:t>
            </a:r>
          </a:p>
          <a:p>
            <a:pPr eaLnBrk="1" hangingPunct="1">
              <a:lnSpc>
                <a:spcPct val="90000"/>
              </a:lnSpc>
              <a:buFontTx/>
              <a:buNone/>
            </a:pPr>
            <a:r>
              <a:rPr lang="en-CA" sz="2400" b="1" dirty="0"/>
              <a:t>    E) Portage Creek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83568" y="0"/>
            <a:ext cx="8229600" cy="1143000"/>
          </a:xfrm>
        </p:spPr>
        <p:txBody>
          <a:bodyPr>
            <a:normAutofit/>
          </a:bodyPr>
          <a:lstStyle/>
          <a:p>
            <a:pPr eaLnBrk="1" hangingPunct="1"/>
            <a:r>
              <a:rPr lang="en-CA" sz="4000" b="1" dirty="0">
                <a:solidFill>
                  <a:srgbClr val="FF0000"/>
                </a:solidFill>
              </a:rPr>
              <a:t>Steelhead Assessment 2016</a:t>
            </a:r>
          </a:p>
        </p:txBody>
      </p:sp>
      <p:sp>
        <p:nvSpPr>
          <p:cNvPr id="4099" name="Rectangle 5"/>
          <p:cNvSpPr>
            <a:spLocks noGrp="1" noChangeArrowheads="1"/>
          </p:cNvSpPr>
          <p:nvPr>
            <p:ph idx="1"/>
          </p:nvPr>
        </p:nvSpPr>
        <p:spPr>
          <a:xfrm>
            <a:off x="683568" y="692696"/>
            <a:ext cx="8229600" cy="5976664"/>
          </a:xfrm>
        </p:spPr>
        <p:txBody>
          <a:bodyPr>
            <a:noAutofit/>
          </a:bodyPr>
          <a:lstStyle/>
          <a:p>
            <a:pPr>
              <a:lnSpc>
                <a:spcPct val="80000"/>
              </a:lnSpc>
              <a:buNone/>
            </a:pPr>
            <a:r>
              <a:rPr lang="en-CA" sz="2000" dirty="0"/>
              <a:t>        </a:t>
            </a:r>
          </a:p>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Neebing River Steelhead Population Assessment</a:t>
            </a:r>
          </a:p>
          <a:p>
            <a:pPr>
              <a:lnSpc>
                <a:spcPct val="80000"/>
              </a:lnSpc>
              <a:buFontTx/>
              <a:buNone/>
            </a:pPr>
            <a:r>
              <a:rPr lang="en-CA" sz="1200" b="1" dirty="0"/>
              <a:t>             Two anglers from the NSSA worked with local land owners angling adult steelhead. Captured fish were  </a:t>
            </a:r>
          </a:p>
          <a:p>
            <a:pPr>
              <a:lnSpc>
                <a:spcPct val="80000"/>
              </a:lnSpc>
              <a:buFontTx/>
              <a:buNone/>
            </a:pPr>
            <a:r>
              <a:rPr lang="en-CA" sz="1200" b="1" dirty="0"/>
              <a:t>              measured, sexed, and a scale sample taken….on the north branch adult steelhead were also tagged and fin clipped.</a:t>
            </a:r>
          </a:p>
          <a:p>
            <a:pPr>
              <a:lnSpc>
                <a:spcPct val="80000"/>
              </a:lnSpc>
              <a:buFontTx/>
              <a:buNone/>
            </a:pPr>
            <a:r>
              <a:rPr lang="en-CA" sz="1200" b="1" dirty="0">
                <a:solidFill>
                  <a:schemeClr val="bg1"/>
                </a:solidFill>
              </a:rPr>
              <a:t>       </a:t>
            </a:r>
            <a:endParaRPr lang="en-CA" sz="1200" b="1" dirty="0">
              <a:solidFill>
                <a:srgbClr val="FF0000"/>
              </a:solidFill>
            </a:endParaRPr>
          </a:p>
          <a:p>
            <a:pPr>
              <a:lnSpc>
                <a:spcPct val="80000"/>
              </a:lnSpc>
              <a:buFontTx/>
              <a:buNone/>
            </a:pPr>
            <a:r>
              <a:rPr lang="en-CA" sz="1200" b="1" dirty="0">
                <a:solidFill>
                  <a:srgbClr val="FF0000"/>
                </a:solidFill>
              </a:rPr>
              <a:t>       B)    McIntyre River Steelhead Population Assessment  </a:t>
            </a:r>
          </a:p>
          <a:p>
            <a:pPr>
              <a:lnSpc>
                <a:spcPct val="80000"/>
              </a:lnSpc>
              <a:buFontTx/>
              <a:buNone/>
            </a:pPr>
            <a:r>
              <a:rPr lang="en-CA" sz="1200" b="1" dirty="0"/>
              <a:t>               Three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solidFill>
                <a:srgbClr val="FF0000"/>
              </a:solidFill>
            </a:endParaRPr>
          </a:p>
          <a:p>
            <a:pPr>
              <a:lnSpc>
                <a:spcPct val="80000"/>
              </a:lnSpc>
              <a:buFontTx/>
              <a:buNone/>
            </a:pPr>
            <a:r>
              <a:rPr lang="en-CA" sz="1200" b="1" dirty="0">
                <a:solidFill>
                  <a:srgbClr val="FF0000"/>
                </a:solidFill>
              </a:rPr>
              <a:t>       C)    McVicar Creek Steelhead Population Assessment</a:t>
            </a:r>
          </a:p>
          <a:p>
            <a:pPr>
              <a:lnSpc>
                <a:spcPct val="80000"/>
              </a:lnSpc>
              <a:buFontTx/>
              <a:buNone/>
            </a:pPr>
            <a:r>
              <a:rPr lang="en-CA" sz="1200" b="1" dirty="0"/>
              <a:t>               Three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r>
              <a:rPr lang="en-CA" sz="1200" b="1" dirty="0"/>
              <a:t>        </a:t>
            </a:r>
          </a:p>
          <a:p>
            <a:pPr>
              <a:lnSpc>
                <a:spcPct val="80000"/>
              </a:lnSpc>
              <a:buFontTx/>
              <a:buNone/>
            </a:pPr>
            <a:r>
              <a:rPr lang="en-CA" sz="1200" b="1" dirty="0">
                <a:solidFill>
                  <a:srgbClr val="FF0000"/>
                </a:solidFill>
              </a:rPr>
              <a:t>        D)   Mackenzie River</a:t>
            </a:r>
          </a:p>
          <a:p>
            <a:pPr>
              <a:lnSpc>
                <a:spcPct val="80000"/>
              </a:lnSpc>
              <a:buFontTx/>
              <a:buNone/>
            </a:pPr>
            <a:r>
              <a:rPr lang="en-CA" sz="1200" b="1" dirty="0"/>
              <a:t>               One experienced angler biologically sampling and fin clipping adult steelhead during the spawning migration (April to  </a:t>
            </a:r>
          </a:p>
          <a:p>
            <a:pPr>
              <a:lnSpc>
                <a:spcPct val="80000"/>
              </a:lnSpc>
              <a:buFontTx/>
              <a:buNone/>
            </a:pPr>
            <a:r>
              <a:rPr lang="en-CA" sz="1200" b="1" dirty="0"/>
              <a:t>               June).</a:t>
            </a:r>
          </a:p>
          <a:p>
            <a:pPr>
              <a:lnSpc>
                <a:spcPct val="80000"/>
              </a:lnSpc>
              <a:buFontTx/>
              <a:buNone/>
            </a:pPr>
            <a:r>
              <a:rPr lang="en-CA" sz="1200" b="1" dirty="0"/>
              <a:t>       </a:t>
            </a:r>
          </a:p>
          <a:p>
            <a:pPr>
              <a:lnSpc>
                <a:spcPct val="80000"/>
              </a:lnSpc>
              <a:buFontTx/>
              <a:buNone/>
            </a:pPr>
            <a:r>
              <a:rPr lang="en-CA" sz="1200" b="1" dirty="0">
                <a:solidFill>
                  <a:srgbClr val="FF0000"/>
                </a:solidFill>
              </a:rPr>
              <a:t>       D)   Portage Creek Steelhead Population Assessment</a:t>
            </a:r>
          </a:p>
          <a:p>
            <a:pPr>
              <a:lnSpc>
                <a:spcPct val="80000"/>
              </a:lnSpc>
              <a:buFontTx/>
              <a:buNone/>
            </a:pPr>
            <a:r>
              <a:rPr lang="en-CA" sz="1200" b="1" dirty="0">
                <a:solidFill>
                  <a:schemeClr val="bg1"/>
                </a:solidFill>
              </a:rPr>
              <a:t>              </a:t>
            </a:r>
            <a:r>
              <a:rPr lang="en-CA" sz="1200" b="1" dirty="0"/>
              <a:t>Anglers from the NSSA angled, biologically sampled, fin clipped and tagged adult  </a:t>
            </a:r>
          </a:p>
          <a:p>
            <a:pPr>
              <a:lnSpc>
                <a:spcPct val="80000"/>
              </a:lnSpc>
              <a:buFontTx/>
              <a:buNone/>
            </a:pPr>
            <a:r>
              <a:rPr lang="en-CA" sz="1200" b="1" dirty="0"/>
              <a:t>              steelhead during the spring spawning migration (May and June)</a:t>
            </a:r>
          </a:p>
          <a:p>
            <a:pPr>
              <a:lnSpc>
                <a:spcPct val="80000"/>
              </a:lnSpc>
              <a:buFontTx/>
              <a:buNone/>
            </a:pPr>
            <a:endParaRPr lang="en-CA" sz="1200" b="1" dirty="0">
              <a:solidFill>
                <a:schemeClr val="bg1"/>
              </a:solidFill>
            </a:endParaRPr>
          </a:p>
          <a:p>
            <a:pPr>
              <a:lnSpc>
                <a:spcPct val="80000"/>
              </a:lnSpc>
              <a:buFontTx/>
              <a:buNone/>
            </a:pPr>
            <a:r>
              <a:rPr lang="en-CA" sz="1200" b="1" dirty="0">
                <a:solidFill>
                  <a:schemeClr val="bg1"/>
                </a:solidFill>
              </a:rPr>
              <a:t>       </a:t>
            </a:r>
            <a:r>
              <a:rPr lang="en-CA" sz="1200" b="1" dirty="0">
                <a:solidFill>
                  <a:srgbClr val="FF0000"/>
                </a:solidFill>
              </a:rPr>
              <a:t>E)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permits were issued by MNR.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025" name="Object 1"/>
          <p:cNvGraphicFramePr>
            <a:graphicFrameLocks noChangeAspect="1"/>
          </p:cNvGraphicFramePr>
          <p:nvPr/>
        </p:nvGraphicFramePr>
        <p:xfrm>
          <a:off x="539552" y="980728"/>
          <a:ext cx="8195915" cy="5328592"/>
        </p:xfrm>
        <a:graphic>
          <a:graphicData uri="http://schemas.openxmlformats.org/presentationml/2006/ole">
            <mc:AlternateContent xmlns:mc="http://schemas.openxmlformats.org/markup-compatibility/2006">
              <mc:Choice xmlns:v="urn:schemas-microsoft-com:vml" Requires="v">
                <p:oleObj spid="_x0000_s1026" name="Acrobat Document" r:id="rId3" imgW="6034986" imgH="4663440" progId="AcroExch.Document.DC">
                  <p:embed/>
                </p:oleObj>
              </mc:Choice>
              <mc:Fallback>
                <p:oleObj name="Acrobat Document" r:id="rId3" imgW="6034986" imgH="4663440" progId="AcroExch.Document.DC">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8195915" cy="5328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4" name="Picture 4" descr="IMG_9144"/>
          <p:cNvPicPr>
            <a:picLocks noChangeAspect="1" noChangeArrowheads="1"/>
          </p:cNvPicPr>
          <p:nvPr/>
        </p:nvPicPr>
        <p:blipFill>
          <a:blip r:embed="rId2" cstate="print"/>
          <a:srcRect/>
          <a:stretch>
            <a:fillRect/>
          </a:stretch>
        </p:blipFill>
        <p:spPr>
          <a:xfrm>
            <a:off x="914523" y="1340768"/>
            <a:ext cx="7545909" cy="5030019"/>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71600" y="1"/>
          <a:ext cx="7416824" cy="6839412"/>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a:t>
                      </a:r>
                      <a:r>
                        <a:rPr lang="en-CA" sz="2400" b="1" dirty="0">
                          <a:solidFill>
                            <a:srgbClr val="FF0000"/>
                          </a:solidFill>
                          <a:latin typeface="Calibri"/>
                          <a:ea typeface="Times New Roman"/>
                          <a:cs typeface="Times New Roman"/>
                        </a:rPr>
                        <a:t>Co-op Angler, Sample Size / Stream 2015</a:t>
                      </a:r>
                      <a:endParaRPr lang="en-CA" sz="24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A</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Thunder Bay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Whitefish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104</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Neebing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238</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McIntyre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326</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McVicar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211</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Blind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21</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MacKenzie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84</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B</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Black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Portage Creek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60</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Wolf</a:t>
                      </a:r>
                      <a:r>
                        <a:rPr lang="en-CA" sz="1600" b="1" baseline="0" dirty="0">
                          <a:solidFill>
                            <a:srgbClr val="000000"/>
                          </a:solidFill>
                          <a:latin typeface="Calibri"/>
                          <a:ea typeface="Calibri"/>
                          <a:cs typeface="Times New Roman"/>
                        </a:rPr>
                        <a:t> River</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24</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r>
                        <a:rPr lang="en-CA" sz="1600" dirty="0">
                          <a:solidFill>
                            <a:srgbClr val="000000"/>
                          </a:solidFill>
                          <a:latin typeface="Calibri"/>
                          <a:ea typeface="Times New Roman"/>
                          <a:cs typeface="Times New Roman"/>
                        </a:rPr>
                        <a:t>              </a:t>
                      </a:r>
                      <a:r>
                        <a:rPr lang="en-CA" sz="1600" b="1" dirty="0">
                          <a:solidFill>
                            <a:srgbClr val="000000"/>
                          </a:solidFill>
                          <a:latin typeface="Calibri"/>
                          <a:ea typeface="Times New Roman"/>
                          <a:cs typeface="Times New Roman"/>
                        </a:rPr>
                        <a:t>C</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Nipigon Bay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Jackpine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118</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Cypress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67</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Prairie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40</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Steel River</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21</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Miscellaneous Nipigon Bay tribs.</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Calibri"/>
                          <a:cs typeface="Times New Roman"/>
                        </a:rPr>
                        <a:t>23</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Sault Ste Marie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Lake Superior Park</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28 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D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others</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23 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683568" y="620688"/>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250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150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30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250 X 150</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1259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30</a:t>
            </a:r>
            <a:endParaRPr lang="en-CA" dirty="0">
              <a:ea typeface="Calibri" pitchFamily="34" charset="0"/>
              <a:cs typeface="Times New Roman" pitchFamily="18" charset="0"/>
            </a:endParaRPr>
          </a:p>
        </p:txBody>
      </p:sp>
      <p:sp>
        <p:nvSpPr>
          <p:cNvPr id="3" name="TextBox 2"/>
          <p:cNvSpPr txBox="1"/>
          <p:nvPr/>
        </p:nvSpPr>
        <p:spPr>
          <a:xfrm>
            <a:off x="467544" y="4581128"/>
            <a:ext cx="7632848" cy="1569660"/>
          </a:xfrm>
          <a:prstGeom prst="rect">
            <a:avLst/>
          </a:prstGeom>
          <a:noFill/>
        </p:spPr>
        <p:txBody>
          <a:bodyPr wrap="square" rtlCol="0">
            <a:spAutoFit/>
          </a:bodyPr>
          <a:lstStyle/>
          <a:p>
            <a:r>
              <a:rPr lang="en-CA" sz="2400" b="1" dirty="0">
                <a:solidFill>
                  <a:schemeClr val="accent6">
                    <a:lumMod val="75000"/>
                  </a:schemeClr>
                </a:solidFill>
              </a:rPr>
              <a:t>Neebing River…… 930  +- 516  (north branch 2015)</a:t>
            </a:r>
          </a:p>
          <a:p>
            <a:r>
              <a:rPr lang="en-CA" sz="2400" b="1" dirty="0">
                <a:solidFill>
                  <a:schemeClr val="accent6">
                    <a:lumMod val="75000"/>
                  </a:schemeClr>
                </a:solidFill>
              </a:rPr>
              <a:t>McIntyre River…...1457 +- 681  (2015)</a:t>
            </a:r>
          </a:p>
          <a:p>
            <a:r>
              <a:rPr lang="en-CA" sz="2400" b="1" dirty="0">
                <a:solidFill>
                  <a:schemeClr val="accent6">
                    <a:lumMod val="75000"/>
                  </a:schemeClr>
                </a:solidFill>
              </a:rPr>
              <a:t>McVicar Creek……1181 +- 488  (2015)</a:t>
            </a:r>
          </a:p>
          <a:p>
            <a:r>
              <a:rPr lang="en-CA" sz="2400" b="1" dirty="0">
                <a:solidFill>
                  <a:schemeClr val="accent6">
                    <a:lumMod val="75000"/>
                  </a:schemeClr>
                </a:solidFill>
              </a:rPr>
              <a:t>Portage Creek…… 275  +- 147  (2015)</a:t>
            </a:r>
          </a:p>
        </p:txBody>
      </p:sp>
      <p:sp>
        <p:nvSpPr>
          <p:cNvPr id="4" name="TextBox 3"/>
          <p:cNvSpPr txBox="1"/>
          <p:nvPr/>
        </p:nvSpPr>
        <p:spPr>
          <a:xfrm>
            <a:off x="971600" y="4077072"/>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1043608" y="6237312"/>
            <a:ext cx="5976664" cy="307777"/>
          </a:xfrm>
          <a:prstGeom prst="rect">
            <a:avLst/>
          </a:prstGeom>
          <a:noFill/>
        </p:spPr>
        <p:txBody>
          <a:bodyPr wrap="square" rtlCol="0">
            <a:spAutoFit/>
          </a:bodyPr>
          <a:lstStyle/>
          <a:p>
            <a:r>
              <a:rPr lang="en-CA" sz="1400" b="1" dirty="0">
                <a:solidFill>
                  <a:srgbClr val="FF0000"/>
                </a:solidFill>
              </a:rPr>
              <a:t> 2015 population estimates for are based on recaptures from 2016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7606</TotalTime>
  <Words>2138</Words>
  <Application>Microsoft Office PowerPoint</Application>
  <PresentationFormat>Letter Paper (8.5x11 in)</PresentationFormat>
  <Paragraphs>892</Paragraphs>
  <Slides>25</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1" baseType="lpstr">
      <vt:lpstr>Arial</vt:lpstr>
      <vt:lpstr>Calibri</vt:lpstr>
      <vt:lpstr>Times New Roman</vt:lpstr>
      <vt:lpstr>Wingdings</vt:lpstr>
      <vt:lpstr>Office Theme</vt:lpstr>
      <vt:lpstr>Acrobat Document</vt:lpstr>
      <vt:lpstr>North Shore Steelhead Assessment A Partnership in Research 2016 </vt:lpstr>
      <vt:lpstr>Goals and Objectives</vt:lpstr>
      <vt:lpstr>PowerPoint Presentation</vt:lpstr>
      <vt:lpstr>Steelhead Assessment 2016</vt:lpstr>
      <vt:lpstr>PowerPoint Presentation</vt:lpstr>
      <vt:lpstr>Sampling Kit</vt:lpstr>
      <vt:lpstr>Sampling Procedure</vt:lpstr>
      <vt:lpstr>PowerPoint Presentation</vt:lpstr>
      <vt:lpstr>PowerPoint Presentation</vt:lpstr>
      <vt:lpstr>Data Obtained from Scale Samples</vt:lpstr>
      <vt:lpstr>Life History</vt:lpstr>
      <vt:lpstr>PowerPoint Presentation</vt:lpstr>
      <vt:lpstr> Adult Steelhead Life History from Scale Sample                  (Recorded on Excel Database)  </vt:lpstr>
      <vt:lpstr>PowerPoint Presentation</vt:lpstr>
      <vt:lpstr>PowerPoint Presentation</vt:lpstr>
      <vt:lpstr>PowerPoint Presentation</vt:lpstr>
      <vt:lpstr>Smolting History 2016</vt:lpstr>
      <vt:lpstr>Steelhead Maturity</vt:lpstr>
      <vt:lpstr>Repeat Spawners</vt:lpstr>
      <vt:lpstr>Weight and Age of your Steelhead</vt:lpstr>
      <vt:lpstr>What is happening in Black Bay ??</vt:lpstr>
      <vt:lpstr>Lake Superior Steelhead: Summary</vt:lpstr>
      <vt:lpstr>Acknowledgements</vt:lpstr>
      <vt:lpstr>Future Activities</vt:lpstr>
      <vt:lpstr>The Protection of Lake Superior’s Wild Steelhead Fishery is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Owner</cp:lastModifiedBy>
  <cp:revision>493</cp:revision>
  <dcterms:created xsi:type="dcterms:W3CDTF">2011-08-08T13:24:39Z</dcterms:created>
  <dcterms:modified xsi:type="dcterms:W3CDTF">2016-11-06T02:25:30Z</dcterms:modified>
</cp:coreProperties>
</file>